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73" r:id="rId3"/>
    <p:sldId id="568" r:id="rId4"/>
    <p:sldId id="574" r:id="rId5"/>
    <p:sldId id="575" r:id="rId6"/>
    <p:sldId id="544" r:id="rId7"/>
    <p:sldId id="577" r:id="rId8"/>
    <p:sldId id="564" r:id="rId9"/>
    <p:sldId id="557" r:id="rId10"/>
    <p:sldId id="562" r:id="rId11"/>
    <p:sldId id="578" r:id="rId12"/>
    <p:sldId id="579" r:id="rId13"/>
    <p:sldId id="545" r:id="rId14"/>
  </p:sldIdLst>
  <p:sldSz cx="10693400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50C"/>
    <a:srgbClr val="F39A17"/>
    <a:srgbClr val="20B5BC"/>
    <a:srgbClr val="1A949A"/>
    <a:srgbClr val="AF6C09"/>
    <a:srgbClr val="0D6CB5"/>
    <a:srgbClr val="55BBDA"/>
    <a:srgbClr val="77A9A4"/>
    <a:srgbClr val="D9F0C9"/>
    <a:srgbClr val="A3D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8" autoAdjust="0"/>
    <p:restoredTop sz="94660"/>
  </p:normalViewPr>
  <p:slideViewPr>
    <p:cSldViewPr snapToGrid="0">
      <p:cViewPr>
        <p:scale>
          <a:sx n="100" d="100"/>
          <a:sy n="100" d="100"/>
        </p:scale>
        <p:origin x="-1494" y="-240"/>
      </p:cViewPr>
      <p:guideLst>
        <p:guide orient="horz" pos="4336"/>
        <p:guide orient="horz" pos="2620"/>
        <p:guide orient="horz" pos="521"/>
        <p:guide orient="horz" pos="751"/>
        <p:guide orient="horz" pos="4395"/>
        <p:guide orient="horz" pos="807"/>
        <p:guide orient="horz" pos="4225"/>
        <p:guide orient="horz" pos="2900"/>
        <p:guide pos="229"/>
        <p:guide pos="3287"/>
        <p:guide pos="3438"/>
        <p:guide pos="180"/>
        <p:guide pos="6559"/>
        <p:guide pos="6497"/>
        <p:guide pos="5216"/>
        <p:guide pos="1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3318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t" anchorCtr="0" compatLnSpc="1">
            <a:prstTxWarp prst="textNoShape">
              <a:avLst/>
            </a:prstTxWarp>
          </a:bodyPr>
          <a:lstStyle>
            <a:lvl1pPr algn="l" defTabSz="92060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t" anchorCtr="0" compatLnSpc="1">
            <a:prstTxWarp prst="textNoShape">
              <a:avLst/>
            </a:prstTxWarp>
          </a:bodyPr>
          <a:lstStyle>
            <a:lvl1pPr algn="r" defTabSz="92060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32"/>
            <a:ext cx="2945862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b" anchorCtr="0" compatLnSpc="1">
            <a:prstTxWarp prst="textNoShape">
              <a:avLst/>
            </a:prstTxWarp>
          </a:bodyPr>
          <a:lstStyle>
            <a:lvl1pPr algn="l" defTabSz="92060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32"/>
            <a:ext cx="2945862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b" anchorCtr="0" compatLnSpc="1">
            <a:prstTxWarp prst="textNoShape">
              <a:avLst/>
            </a:prstTxWarp>
          </a:bodyPr>
          <a:lstStyle>
            <a:lvl1pPr algn="r" defTabSz="919067">
              <a:defRPr sz="1200"/>
            </a:lvl1pPr>
          </a:lstStyle>
          <a:p>
            <a:fld id="{C8243238-85E1-4C3A-ADD7-ACDBE062A1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1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t" anchorCtr="0" compatLnSpc="1">
            <a:prstTxWarp prst="textNoShape">
              <a:avLst/>
            </a:prstTxWarp>
          </a:bodyPr>
          <a:lstStyle>
            <a:lvl1pPr algn="l" defTabSz="92060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t" anchorCtr="0" compatLnSpc="1">
            <a:prstTxWarp prst="textNoShape">
              <a:avLst/>
            </a:prstTxWarp>
          </a:bodyPr>
          <a:lstStyle>
            <a:lvl1pPr algn="r" defTabSz="92060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6125"/>
            <a:ext cx="52609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32"/>
            <a:ext cx="2945862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b" anchorCtr="0" compatLnSpc="1">
            <a:prstTxWarp prst="textNoShape">
              <a:avLst/>
            </a:prstTxWarp>
          </a:bodyPr>
          <a:lstStyle>
            <a:lvl1pPr algn="l" defTabSz="92060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32"/>
            <a:ext cx="2945862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9" tIns="46070" rIns="92139" bIns="46070" numCol="1" anchor="b" anchorCtr="0" compatLnSpc="1">
            <a:prstTxWarp prst="textNoShape">
              <a:avLst/>
            </a:prstTxWarp>
          </a:bodyPr>
          <a:lstStyle>
            <a:lvl1pPr algn="r" defTabSz="919067">
              <a:defRPr sz="1200"/>
            </a:lvl1pPr>
          </a:lstStyle>
          <a:p>
            <a:fld id="{4E4CD1D3-FBF6-4881-801E-66CBDA0AF0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27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 userDrawn="1"/>
        </p:nvSpPr>
        <p:spPr bwMode="auto">
          <a:xfrm>
            <a:off x="0" y="-3"/>
            <a:ext cx="10693400" cy="7561266"/>
          </a:xfrm>
          <a:prstGeom prst="round1Rect">
            <a:avLst>
              <a:gd name="adj" fmla="val 0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с одним скругленным углом 12"/>
          <p:cNvSpPr/>
          <p:nvPr userDrawn="1"/>
        </p:nvSpPr>
        <p:spPr bwMode="auto">
          <a:xfrm flipH="1" flipV="1">
            <a:off x="770662" y="-4"/>
            <a:ext cx="9922734" cy="5079491"/>
          </a:xfrm>
          <a:prstGeom prst="round1Rect">
            <a:avLst>
              <a:gd name="adj" fmla="val 2201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Прямоугольник с одним скругленным углом 2"/>
          <p:cNvSpPr/>
          <p:nvPr userDrawn="1"/>
        </p:nvSpPr>
        <p:spPr bwMode="auto">
          <a:xfrm flipV="1">
            <a:off x="0" y="0"/>
            <a:ext cx="9914474" cy="2663190"/>
          </a:xfrm>
          <a:prstGeom prst="round1Rect">
            <a:avLst>
              <a:gd name="adj" fmla="val 22013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 hasCustomPrompt="1"/>
          </p:nvPr>
        </p:nvSpPr>
        <p:spPr>
          <a:xfrm>
            <a:off x="770666" y="714110"/>
            <a:ext cx="6770158" cy="86704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76213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60363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34987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20725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ТЕМА ПРЕЗЕНТАЦИИ</a:t>
            </a: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3" hasCustomPrompt="1"/>
          </p:nvPr>
        </p:nvSpPr>
        <p:spPr>
          <a:xfrm>
            <a:off x="785300" y="1617664"/>
            <a:ext cx="6755523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МЕСТО ДЛЯ САБЛАЙНА</a:t>
            </a:r>
          </a:p>
        </p:txBody>
      </p:sp>
      <p:sp>
        <p:nvSpPr>
          <p:cNvPr id="15" name="Текст 32"/>
          <p:cNvSpPr>
            <a:spLocks noGrp="1"/>
          </p:cNvSpPr>
          <p:nvPr>
            <p:ph type="body" sz="quarter" idx="14" hasCustomPrompt="1"/>
          </p:nvPr>
        </p:nvSpPr>
        <p:spPr>
          <a:xfrm>
            <a:off x="785300" y="6427789"/>
            <a:ext cx="6755523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МЕСТО ДЛЯ САБЛАЙНА </a:t>
            </a:r>
            <a:r>
              <a:rPr lang="en-US" dirty="0" smtClean="0"/>
              <a:t>(</a:t>
            </a:r>
            <a:r>
              <a:rPr lang="ru-RU" dirty="0" smtClean="0"/>
              <a:t>докладчик, дата, контакты</a:t>
            </a:r>
            <a:r>
              <a:rPr lang="en-US" dirty="0" smtClean="0"/>
              <a:t>)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98" y="3360643"/>
            <a:ext cx="46910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82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 bwMode="auto">
          <a:xfrm>
            <a:off x="0" y="-3"/>
            <a:ext cx="10693400" cy="7561266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Прямоугольник с одним скругленным углом 2"/>
          <p:cNvSpPr/>
          <p:nvPr userDrawn="1"/>
        </p:nvSpPr>
        <p:spPr bwMode="auto">
          <a:xfrm flipV="1">
            <a:off x="-1" y="3679541"/>
            <a:ext cx="10693399" cy="2418902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с одним скругленным углом 12"/>
          <p:cNvSpPr/>
          <p:nvPr userDrawn="1"/>
        </p:nvSpPr>
        <p:spPr bwMode="auto">
          <a:xfrm flipH="1" flipV="1">
            <a:off x="5972248" y="0"/>
            <a:ext cx="4721152" cy="4966988"/>
          </a:xfrm>
          <a:prstGeom prst="round1Rect">
            <a:avLst>
              <a:gd name="adj" fmla="val 2201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70" y="3822698"/>
            <a:ext cx="3676419" cy="82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21"/>
          <p:cNvSpPr>
            <a:spLocks noGrp="1"/>
          </p:cNvSpPr>
          <p:nvPr>
            <p:ph type="body" sz="quarter" idx="10" hasCustomPrompt="1"/>
          </p:nvPr>
        </p:nvSpPr>
        <p:spPr>
          <a:xfrm>
            <a:off x="705111" y="4237320"/>
            <a:ext cx="4641587" cy="122713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76213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60363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534987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720725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НАЗВАНИЕ </a:t>
            </a:r>
          </a:p>
          <a:p>
            <a:pPr lvl="0"/>
            <a:r>
              <a:rPr lang="ru-RU" dirty="0" smtClean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48728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 bwMode="auto">
          <a:xfrm flipV="1">
            <a:off x="0" y="-6"/>
            <a:ext cx="10001881" cy="1085094"/>
          </a:xfrm>
          <a:prstGeom prst="round1Rect">
            <a:avLst>
              <a:gd name="adj" fmla="val 34270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1" tIns="45716" rIns="91431" bIns="4571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0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447119" y="560770"/>
            <a:ext cx="9255082" cy="494982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576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391576" y="475440"/>
            <a:ext cx="8553427" cy="448944"/>
          </a:xfrm>
          <a:prstGeom prst="rect">
            <a:avLst/>
          </a:prstGeom>
        </p:spPr>
        <p:txBody>
          <a:bodyPr lIns="81272" tIns="40636" rIns="81272" bIns="40636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86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 userDrawn="1"/>
        </p:nvSpPr>
        <p:spPr bwMode="auto">
          <a:xfrm flipV="1">
            <a:off x="0" y="-7"/>
            <a:ext cx="10001881" cy="1085094"/>
          </a:xfrm>
          <a:prstGeom prst="round1Rect">
            <a:avLst>
              <a:gd name="adj" fmla="val 34270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955557" y="7060538"/>
            <a:ext cx="662681" cy="376237"/>
          </a:xfrm>
          <a:prstGeom prst="rect">
            <a:avLst/>
          </a:prstGeom>
        </p:spPr>
        <p:txBody>
          <a:bodyPr/>
          <a:lstStyle/>
          <a:p>
            <a:fld id="{B7438668-7D67-484D-9731-F7DF8106DC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>
          <a:xfrm>
            <a:off x="447118" y="560770"/>
            <a:ext cx="9255082" cy="4949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102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46"/>
          <p:cNvCxnSpPr>
            <a:cxnSpLocks noChangeShapeType="1"/>
          </p:cNvCxnSpPr>
          <p:nvPr userDrawn="1"/>
        </p:nvCxnSpPr>
        <p:spPr bwMode="auto">
          <a:xfrm>
            <a:off x="310412" y="420149"/>
            <a:ext cx="0" cy="515466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24" name="Прямая соединительная линия 23"/>
          <p:cNvCxnSpPr/>
          <p:nvPr userDrawn="1"/>
        </p:nvCxnSpPr>
        <p:spPr bwMode="auto">
          <a:xfrm>
            <a:off x="310412" y="423604"/>
            <a:ext cx="16617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8"/>
          <p:cNvCxnSpPr/>
          <p:nvPr userDrawn="1"/>
        </p:nvCxnSpPr>
        <p:spPr bwMode="auto">
          <a:xfrm>
            <a:off x="0" y="6935490"/>
            <a:ext cx="9990161" cy="11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Рисунок 3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2" b="12208"/>
          <a:stretch/>
        </p:blipFill>
        <p:spPr>
          <a:xfrm>
            <a:off x="262864" y="6986246"/>
            <a:ext cx="1333560" cy="430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9" r:id="rId3"/>
    <p:sldLayoutId id="2147484638" r:id="rId4"/>
    <p:sldLayoutId id="2147484640" r:id="rId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1917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10191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2pPr>
      <a:lvl3pPr algn="l" defTabSz="10191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3pPr>
      <a:lvl4pPr algn="l" defTabSz="10191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4pPr>
      <a:lvl5pPr algn="l" defTabSz="1019175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176213" indent="-176213" algn="l" defTabSz="10191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0363" indent="-184150" algn="l" defTabSz="1019175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—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534988" indent="-174625" algn="l" defTabSz="10191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720725" indent="-185738" algn="l" defTabSz="1019175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‐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895350" indent="-174625" algn="l" defTabSz="1019175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"/>
        <a:defRPr sz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749550" indent="-255588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5588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5588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5588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722" r="-4194" b="9422"/>
          <a:stretch/>
        </p:blipFill>
        <p:spPr bwMode="auto">
          <a:xfrm>
            <a:off x="-1" y="2"/>
            <a:ext cx="6981825" cy="756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"/>
          <p:cNvSpPr txBox="1">
            <a:spLocks/>
          </p:cNvSpPr>
          <p:nvPr/>
        </p:nvSpPr>
        <p:spPr>
          <a:xfrm>
            <a:off x="10029825" y="7061200"/>
            <a:ext cx="663575" cy="3762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B7438668-7D67-484D-9731-F7DF8106DC2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82684" y="5713978"/>
            <a:ext cx="28142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Переверни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представление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об ипотеке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7552" y="5971152"/>
            <a:ext cx="4797082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4800" b="1" dirty="0" smtClean="0">
                <a:solidFill>
                  <a:schemeClr val="accent5"/>
                </a:solidFill>
              </a:rPr>
              <a:t>Не ставь </a:t>
            </a:r>
          </a:p>
          <a:p>
            <a:pPr algn="ctr">
              <a:lnSpc>
                <a:spcPts val="5000"/>
              </a:lnSpc>
            </a:pPr>
            <a:r>
              <a:rPr lang="ru-RU" sz="4800" b="1" dirty="0" smtClean="0">
                <a:solidFill>
                  <a:schemeClr val="accent5"/>
                </a:solidFill>
              </a:rPr>
              <a:t>жизнь на паузу</a:t>
            </a:r>
            <a:endParaRPr lang="en-US" sz="4800" b="1" dirty="0" smtClean="0">
              <a:solidFill>
                <a:schemeClr val="accent5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17" y="3150469"/>
            <a:ext cx="2761752" cy="274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6592186" y="0"/>
            <a:ext cx="4120264" cy="75612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34224" y="4282523"/>
            <a:ext cx="30333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Практически у каждой семьи есть </a:t>
            </a: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потребность </a:t>
            </a: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приобретения собственной жилплощади.</a:t>
            </a:r>
            <a:br>
              <a:rPr lang="ru-RU" sz="14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Ипотечные </a:t>
            </a:r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программы </a:t>
            </a: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позволяют приобрести жилье в новостройках или на вторичном рынке на гибких и максимально комфортных для вас условиях!</a:t>
            </a: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6858000" y="2333042"/>
            <a:ext cx="3309582" cy="1637463"/>
          </a:xfrm>
          <a:prstGeom prst="rect">
            <a:avLst/>
          </a:prstGeom>
        </p:spPr>
        <p:txBody>
          <a:bodyPr lIns="102870" tIns="51435" rIns="102870" bIns="51435"/>
          <a:lstStyle>
            <a:lvl1pPr marL="176213" indent="-176213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0363" indent="-184150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534988" indent="-1746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720725" indent="-185738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‐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895350" indent="-174625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"/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749550" indent="-255588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206750" indent="-255588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663950" indent="-255588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121150" indent="-255588" algn="l" defTabSz="10191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ПРЕДЛОЖЕНИЯ 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ИПОТЕКЕ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39" y="450850"/>
            <a:ext cx="2234618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07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8668-7D67-484D-9731-F7DF8106DC22}" type="slidenum">
              <a:rPr lang="ru-RU" smtClean="0">
                <a:solidFill>
                  <a:srgbClr val="0D6CB5"/>
                </a:solidFill>
              </a:rPr>
              <a:pPr/>
              <a:t>10</a:t>
            </a:fld>
            <a:endParaRPr lang="ru-RU" dirty="0">
              <a:solidFill>
                <a:srgbClr val="0D6CB5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РЕФИНАНСИРОВАНИЕ</a:t>
            </a: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296592" y="1366922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182822" y="1366921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70748" y="1289916"/>
            <a:ext cx="37406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ПРОЦЕНТНЫЕ СТАВКИ, % ГОДОВЫХ</a:t>
            </a:r>
            <a:endParaRPr lang="ru-RU" sz="1300" b="1" dirty="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72309" y="6650099"/>
            <a:ext cx="9436596" cy="28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70" tIns="51435" rIns="102870" bIns="51435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ВОСПОЛЬЗУЙТЕСЬ ТАРИФОМ ТАРИФНОЙ СЕТКИ «</a:t>
            </a:r>
            <a:r>
              <a:rPr lang="ru-RU" sz="1200" b="1" dirty="0" smtClean="0">
                <a:solidFill>
                  <a:srgbClr val="F39A17"/>
                </a:solidFill>
                <a:cs typeface="Arial" pitchFamily="34" charset="0"/>
              </a:rPr>
              <a:t>ВЫБЕРИ СВОЮ СТАВКУ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»!</a:t>
            </a:r>
            <a:endParaRPr lang="ru-RU" sz="1200" b="1" dirty="0">
              <a:solidFill>
                <a:srgbClr val="20B5BC"/>
              </a:solidFill>
              <a:cs typeface="Arial" pitchFamily="34" charset="0"/>
            </a:endParaRPr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572309" y="6593022"/>
            <a:ext cx="9450088" cy="5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defTabSz="1019175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70748" y="1516674"/>
            <a:ext cx="4638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после оформления и передачи закладной на объект залога в пользу Банка, при  доходе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подтвержденном справкой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2-НДФЛ,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 применением тарифа «Выгодный»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0536" y="1297271"/>
            <a:ext cx="4582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РЕФИНАНСИРОВАНИЕ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(1)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КРЕДИТА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(2)(3)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, ВЗЯТОГО ДЛЯ ПРИОБРЕТЕНИЯ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(4)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НЕДВИЖИМОСТИ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(5)</a:t>
            </a:r>
            <a:endParaRPr lang="ru-RU" sz="1200" b="1" dirty="0" smtClean="0">
              <a:solidFill>
                <a:srgbClr val="20B5BC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689" y="1805130"/>
            <a:ext cx="4727707" cy="4075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180975" defTabSz="787400"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Валюта кредита: рубли РФ</a:t>
            </a:r>
            <a:r>
              <a:rPr lang="ru-RU" sz="1100" baseline="30000" dirty="0" smtClean="0">
                <a:solidFill>
                  <a:srgbClr val="595959"/>
                </a:solidFill>
                <a:cs typeface="Arial" pitchFamily="34" charset="0"/>
              </a:rPr>
              <a:t>(6)</a:t>
            </a:r>
            <a:endParaRPr lang="ru-RU" sz="1100" dirty="0" smtClean="0">
              <a:solidFill>
                <a:srgbClr val="595959"/>
              </a:solidFill>
              <a:cs typeface="Arial" pitchFamily="34" charset="0"/>
            </a:endParaRPr>
          </a:p>
          <a:p>
            <a:pPr marL="0" lvl="4" indent="-180975" defTabSz="787400"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Отношение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суммы кредита к стоимости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залога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не более:</a:t>
            </a:r>
          </a:p>
          <a:p>
            <a:pPr marL="361950" lvl="5" indent="-180975" defTabSz="787400" eaLnBrk="0" hangingPunct="0">
              <a:lnSpc>
                <a:spcPct val="130000"/>
              </a:lnSpc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cs typeface="Arial" pitchFamily="34" charset="0"/>
              </a:rPr>
              <a:t>80</a:t>
            </a:r>
            <a:r>
              <a:rPr lang="ru-RU" sz="1100" b="1" dirty="0">
                <a:solidFill>
                  <a:srgbClr val="F39A17"/>
                </a:solidFill>
                <a:cs typeface="Arial" pitchFamily="34" charset="0"/>
              </a:rPr>
              <a:t>%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 для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квартир/апартаментов</a:t>
            </a:r>
            <a:r>
              <a:rPr lang="ru-RU" sz="1100" baseline="30000" dirty="0" smtClean="0">
                <a:solidFill>
                  <a:srgbClr val="595959"/>
                </a:solidFill>
                <a:cs typeface="Arial" pitchFamily="34" charset="0"/>
              </a:rPr>
              <a:t>(7</a:t>
            </a:r>
            <a:r>
              <a:rPr lang="ru-RU" sz="1100" baseline="30000" dirty="0">
                <a:solidFill>
                  <a:srgbClr val="595959"/>
                </a:solidFill>
                <a:cs typeface="Arial" pitchFamily="34" charset="0"/>
              </a:rPr>
              <a:t>) </a:t>
            </a:r>
            <a:endParaRPr lang="ru-RU" sz="1100" baseline="30000" dirty="0" smtClean="0">
              <a:solidFill>
                <a:srgbClr val="595959"/>
              </a:solidFill>
              <a:cs typeface="Arial" pitchFamily="34" charset="0"/>
            </a:endParaRPr>
          </a:p>
          <a:p>
            <a:pPr marL="361950" lvl="5" indent="-180975" defTabSz="787400" eaLnBrk="0" hangingPunct="0">
              <a:lnSpc>
                <a:spcPct val="130000"/>
              </a:lnSpc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cs typeface="Arial" pitchFamily="34" charset="0"/>
              </a:rPr>
              <a:t>70%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для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комнаты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и </a:t>
            </a:r>
            <a:r>
              <a:rPr lang="ru-RU" sz="1100" dirty="0" err="1" smtClean="0">
                <a:solidFill>
                  <a:srgbClr val="595959"/>
                </a:solidFill>
                <a:cs typeface="Arial" pitchFamily="34" charset="0"/>
              </a:rPr>
              <a:t>таунхауса</a:t>
            </a:r>
            <a:endParaRPr lang="ru-RU" sz="1100" dirty="0" smtClean="0">
              <a:solidFill>
                <a:srgbClr val="595959"/>
              </a:solidFill>
              <a:cs typeface="Arial" pitchFamily="34" charset="0"/>
            </a:endParaRPr>
          </a:p>
          <a:p>
            <a:pPr marL="361950" lvl="5" indent="-180975" defTabSz="787400" eaLnBrk="0" hangingPunct="0">
              <a:lnSpc>
                <a:spcPct val="130000"/>
              </a:lnSpc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cs typeface="Arial" pitchFamily="34" charset="0"/>
              </a:rPr>
              <a:t>50%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для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жилого дома с земельным участком</a:t>
            </a:r>
            <a:endParaRPr lang="ru-RU" sz="1100" dirty="0">
              <a:solidFill>
                <a:srgbClr val="595959"/>
              </a:solidFill>
              <a:cs typeface="Arial" pitchFamily="34" charset="0"/>
            </a:endParaRP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Сумма кредита: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от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300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000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рублей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Срок 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кредита: 12 –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300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месяцев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Срок действия рефинансируемого кредита: от 6 месяцев</a:t>
            </a:r>
            <a:endParaRPr lang="en-US" sz="1100" dirty="0" smtClean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Возможно предоставление минимального пакета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документов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(8)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при одновременном выполнении условий: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подача заявки на сумму до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5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000 000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рублей </a:t>
            </a:r>
            <a:endParaRPr lang="en-US" sz="1100" dirty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максимальное соотношение Кредит/Залог не более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70%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для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квартир</a:t>
            </a:r>
            <a:r>
              <a:rPr lang="en-US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/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апартаментов</a:t>
            </a:r>
            <a:r>
              <a:rPr lang="en-US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/</a:t>
            </a:r>
            <a:r>
              <a:rPr lang="ru-RU" sz="1100" dirty="0" err="1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таунхаусов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,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50%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для жилого дома с земельным участком</a:t>
            </a:r>
            <a:endParaRPr lang="ru-RU" sz="1100" b="1" dirty="0" smtClean="0">
              <a:solidFill>
                <a:srgbClr val="F39A17"/>
              </a:solidFill>
              <a:ea typeface="Arial Unicode MS" pitchFamily="34" charset="-128"/>
              <a:cs typeface="Arial" pitchFamily="34" charset="0"/>
            </a:endParaRP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обеспечением по кредиту является квартира/апартаменты/</a:t>
            </a:r>
            <a:r>
              <a:rPr lang="ru-RU" sz="1100" dirty="0" err="1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таунхаус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/жилой дом с земельным участком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заемщик 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не является ИП/собственником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бизнеса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наличие постоянной/временной регистрации на территории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РФ</a:t>
            </a:r>
            <a:endParaRPr lang="ru-RU" sz="1100" dirty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370747" y="3933007"/>
            <a:ext cx="456456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90000"/>
              </a:lnSpc>
              <a:buFontTx/>
              <a:buAutoNum type="arabicParenBoth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Полное досрочное погашение основного долга, не включая сумму начисленных процентов, комиссии, штрафы, пени и неустойки</a:t>
            </a:r>
          </a:p>
          <a:p>
            <a:pPr marL="180975" indent="-180975" algn="just">
              <a:lnSpc>
                <a:spcPct val="90000"/>
              </a:lnSpc>
              <a:buFontTx/>
              <a:buAutoNum type="arabicParenBoth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предусмотрено рефинансирование кредитов, находящихся на момент подачи заявки на балансе ТКБ БАНК ПАО/ АКБ «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Инвестторгбанк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» (ПАО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</a:t>
            </a:r>
          </a:p>
          <a:p>
            <a:pPr marL="180975" indent="-180975" algn="just">
              <a:lnSpc>
                <a:spcPct val="90000"/>
              </a:lnSpc>
              <a:buFontTx/>
              <a:buAutoNum type="arabicParenBoth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Кредит предоставляется </a:t>
            </a:r>
            <a:r>
              <a:rPr lang="ru-RU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физ.лицам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в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т.ч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индивидуальным предпринимателям и собственникам бизнеса (с долей в уставном капитале не менее 10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%)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370748" y="4499456"/>
            <a:ext cx="4583262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80000" indent="-1800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Для приобретения и/или проведения ремонта, восстановления и благоустройства жилой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недвижимости. А также на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цели рефинансирования кредита, взятого на цели приобретения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проведения ремонта недвижимости на первичном рынке жилья под залог жилой недвижимости, являющейся обеспечением по кредитному договору в банке-залогодержателе/у Ипотечного агента/в залоге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АСВ.</a:t>
            </a:r>
          </a:p>
          <a:p>
            <a:pPr marL="180975" indent="-180975" algn="just">
              <a:lnSpc>
                <a:spcPct val="90000"/>
              </a:lnSpc>
              <a:buFontTx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Недвижимость: квартира в многоквартирном доме, апартаменты, комната, в </a:t>
            </a:r>
            <a:r>
              <a:rPr lang="ru-RU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т.ч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выраженная в долях, </a:t>
            </a:r>
            <a:r>
              <a:rPr lang="ru-RU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таунхаус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жилой (садовый) дом с земельным участком, являющихся обеспечением по кредитному договору в банке-залогодержателе/у Ипотечного агента/в залоге АСВ. Обязательно наличие зарегистрированного в установленном порядке права собственности</a:t>
            </a:r>
          </a:p>
          <a:p>
            <a:pPr marL="180975" indent="-180975" algn="just">
              <a:lnSpc>
                <a:spcPct val="90000"/>
              </a:lnSpc>
              <a:buFontTx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Рефинансирование кредитов, выданных в иностранной валюте, осуществляется в рублях с конвертацией по курсу Банка на день выдачи</a:t>
            </a:r>
          </a:p>
          <a:p>
            <a:pPr marL="180975" indent="-180975" algn="just">
              <a:lnSpc>
                <a:spcPct val="90000"/>
              </a:lnSpc>
              <a:buFontTx/>
              <a:buAutoNum type="arabicParenBoth" startAt="4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К/З не более 70% в случае подтверждения дохода справкой по форме Банка/свободной форме/договором аренды</a:t>
            </a:r>
          </a:p>
          <a:p>
            <a:pPr marL="180975" indent="-180975" algn="just">
              <a:lnSpc>
                <a:spcPct val="90000"/>
              </a:lnSpc>
              <a:buFontTx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Паспорт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гражданина РФ либо паспорт иностранного государства (предоставляется всеми совершеннолетними участниками сделки) и заявление-анкета с обязательным предоставлением ИНН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работодателя.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1029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66" y="1933575"/>
            <a:ext cx="4467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44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9039" y="2155502"/>
            <a:ext cx="413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Сумма кредита: </a:t>
            </a:r>
            <a:r>
              <a:rPr lang="ru-RU" sz="1200" b="1" dirty="0">
                <a:solidFill>
                  <a:srgbClr val="F39A17"/>
                </a:solidFill>
              </a:rPr>
              <a:t>от 500 000 р</a:t>
            </a:r>
            <a:r>
              <a:rPr lang="ru-RU" sz="1200" b="1" dirty="0" smtClean="0">
                <a:solidFill>
                  <a:srgbClr val="F39A17"/>
                </a:solidFill>
              </a:rPr>
              <a:t>ублей</a:t>
            </a:r>
            <a:endParaRPr lang="ru-RU" sz="1200" b="1" dirty="0">
              <a:solidFill>
                <a:srgbClr val="F39A17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Срок кредитования: </a:t>
            </a:r>
            <a:r>
              <a:rPr lang="ru-RU" sz="1200" b="1" dirty="0">
                <a:solidFill>
                  <a:srgbClr val="F39A17"/>
                </a:solidFill>
              </a:rPr>
              <a:t>до 15 лет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Процентная ставка:  </a:t>
            </a:r>
            <a:r>
              <a:rPr lang="ru-RU" sz="1200" b="1" dirty="0">
                <a:solidFill>
                  <a:srgbClr val="F39A17"/>
                </a:solidFill>
              </a:rPr>
              <a:t>от </a:t>
            </a:r>
            <a:r>
              <a:rPr lang="ru-RU" sz="1200" b="1" dirty="0" smtClean="0">
                <a:solidFill>
                  <a:srgbClr val="F39A17"/>
                </a:solidFill>
              </a:rPr>
              <a:t>12% годовых при </a:t>
            </a:r>
            <a:r>
              <a:rPr lang="ru-RU" sz="1200" dirty="0" smtClean="0"/>
              <a:t>применении Тарифа «Выгодный»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Максимальное соотношение </a:t>
            </a:r>
            <a:r>
              <a:rPr lang="ru-RU" sz="1200" dirty="0" smtClean="0"/>
              <a:t>кредит/залог</a:t>
            </a:r>
            <a:r>
              <a:rPr lang="en-US" sz="1200" dirty="0"/>
              <a:t> </a:t>
            </a:r>
            <a:r>
              <a:rPr lang="ru-RU" sz="1200" dirty="0" smtClean="0"/>
              <a:t>- </a:t>
            </a:r>
            <a:r>
              <a:rPr lang="ru-RU" sz="1200" b="1" dirty="0" smtClean="0">
                <a:solidFill>
                  <a:srgbClr val="F39A17"/>
                </a:solidFill>
              </a:rPr>
              <a:t>65%</a:t>
            </a:r>
            <a:endParaRPr lang="ru-RU" sz="1200" b="1" dirty="0">
              <a:solidFill>
                <a:srgbClr val="F39A17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Обеспечение</a:t>
            </a:r>
            <a:r>
              <a:rPr lang="ru-RU" sz="1200" dirty="0"/>
              <a:t>: залог квартиры, </a:t>
            </a:r>
            <a:r>
              <a:rPr lang="ru-RU" sz="1200" dirty="0" smtClean="0"/>
              <a:t>апартаментов, нежилой недвижимости, на которые оформлено право собственности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Возможность предоставления кредита </a:t>
            </a:r>
            <a:r>
              <a:rPr lang="ru-RU" sz="1200" b="1" dirty="0">
                <a:solidFill>
                  <a:srgbClr val="F39A17"/>
                </a:solidFill>
              </a:rPr>
              <a:t>ИП и собственнику бизнеса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43525" y="4279160"/>
            <a:ext cx="409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0B5BC"/>
                </a:solidFill>
              </a:rPr>
              <a:t>При </a:t>
            </a:r>
            <a:r>
              <a:rPr lang="ru-RU" sz="1200" b="1" dirty="0" smtClean="0">
                <a:solidFill>
                  <a:srgbClr val="20B5BC"/>
                </a:solidFill>
              </a:rPr>
              <a:t>подтверждении</a:t>
            </a:r>
            <a:r>
              <a:rPr lang="ru-RU" sz="1200" b="1" dirty="0">
                <a:solidFill>
                  <a:srgbClr val="20B5BC"/>
                </a:solidFill>
              </a:rPr>
              <a:t> </a:t>
            </a:r>
            <a:r>
              <a:rPr lang="ru-RU" sz="1200" b="1" dirty="0" smtClean="0">
                <a:solidFill>
                  <a:srgbClr val="20B5BC"/>
                </a:solidFill>
              </a:rPr>
              <a:t>целевого использования</a:t>
            </a:r>
            <a:r>
              <a:rPr lang="ru-RU" sz="1200" b="1" dirty="0">
                <a:solidFill>
                  <a:srgbClr val="20B5BC"/>
                </a:solidFill>
              </a:rPr>
              <a:t/>
            </a:r>
            <a:br>
              <a:rPr lang="ru-RU" sz="1200" b="1" dirty="0">
                <a:solidFill>
                  <a:srgbClr val="20B5BC"/>
                </a:solidFill>
              </a:rPr>
            </a:br>
            <a:r>
              <a:rPr lang="ru-RU" sz="1200" b="1" dirty="0">
                <a:solidFill>
                  <a:srgbClr val="20B5BC"/>
                </a:solidFill>
              </a:rPr>
              <a:t>процентная ставка может быть снижена на </a:t>
            </a:r>
            <a:r>
              <a:rPr lang="ru-RU" sz="1200" b="1" dirty="0" smtClean="0">
                <a:solidFill>
                  <a:srgbClr val="20B5BC"/>
                </a:solidFill>
              </a:rPr>
              <a:t>2%</a:t>
            </a:r>
            <a:endParaRPr lang="ru-RU" sz="1200" b="1" dirty="0">
              <a:solidFill>
                <a:srgbClr val="20B5BC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07358" y="564696"/>
            <a:ext cx="9673381" cy="836640"/>
          </a:xfrm>
          <a:prstGeom prst="rect">
            <a:avLst/>
          </a:prstGeom>
        </p:spPr>
        <p:txBody>
          <a:bodyPr lIns="81272" tIns="40636" rIns="81272" bIns="40636"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КРЕДИТ «УДОБНЫЙ» ПОД </a:t>
            </a:r>
            <a:r>
              <a:rPr lang="ru-RU" dirty="0"/>
              <a:t>ЗАЛОГ </a:t>
            </a:r>
            <a:r>
              <a:rPr lang="ru-RU" dirty="0" smtClean="0"/>
              <a:t>ИМЕЮЩЕЙСЯ НЕДВИЖИМОСТИ</a:t>
            </a:r>
            <a:endParaRPr lang="ru-RU" dirty="0"/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343525" y="4156837"/>
            <a:ext cx="3629024" cy="5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defTabSz="1019175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9" y="2177806"/>
            <a:ext cx="3983070" cy="25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4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8668-7D67-484D-9731-F7DF8106DC22}" type="slidenum">
              <a:rPr lang="ru-RU" smtClean="0">
                <a:solidFill>
                  <a:srgbClr val="0D6CB5"/>
                </a:solidFill>
              </a:rPr>
              <a:pPr/>
              <a:t>12</a:t>
            </a:fld>
            <a:endParaRPr lang="ru-RU" dirty="0">
              <a:solidFill>
                <a:srgbClr val="0D6CB5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3849" y="336136"/>
            <a:ext cx="9255082" cy="494982"/>
          </a:xfrm>
        </p:spPr>
        <p:txBody>
          <a:bodyPr/>
          <a:lstStyle/>
          <a:p>
            <a:r>
              <a:rPr lang="ru-RU" dirty="0" smtClean="0"/>
              <a:t>КРЕДИТ «УДОБНЫЙ»</a:t>
            </a:r>
            <a:endParaRPr lang="ru-RU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915" y="1199651"/>
            <a:ext cx="4744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КРЕДИТ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(1) 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ПОД ЗАЛОГ ИМЕЮЩЕГОСЯ НЕДВИЖИМОГО ИМУЩЕСТВА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(2) </a:t>
            </a:r>
            <a:endParaRPr lang="ru-RU" sz="1200" b="1" dirty="0" smtClean="0">
              <a:solidFill>
                <a:srgbClr val="20B5BC"/>
              </a:solidFill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296592" y="1270102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518" y="1669821"/>
            <a:ext cx="4546872" cy="301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 defTabSz="787400" eaLnBrk="0" hangingPunct="0">
              <a:spcBef>
                <a:spcPts val="0"/>
              </a:spcBef>
              <a:spcAft>
                <a:spcPts val="2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Цели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:</a:t>
            </a:r>
            <a:endParaRPr lang="ru-RU" sz="1100" dirty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  <a:p>
            <a:pPr marL="357188" lvl="2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ремонт, восстановление и благоустройство жилого недвижимого имущества и апартаментов</a:t>
            </a:r>
          </a:p>
          <a:p>
            <a:pPr marL="357188" lvl="2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приобретение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" pitchFamily="34" charset="0"/>
              </a:rPr>
              <a:t>недвижимости</a:t>
            </a:r>
            <a:r>
              <a:rPr lang="ru-RU" sz="1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(3)</a:t>
            </a:r>
          </a:p>
          <a:p>
            <a:pPr marL="357188" lvl="2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потребительские цели</a:t>
            </a:r>
            <a:endParaRPr lang="en-US" sz="1100" baseline="30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57188" lvl="2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рефинансирование</a:t>
            </a:r>
            <a:r>
              <a:rPr lang="ru-RU" sz="1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(4)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кредита, обеспеченного залогом недвижимости</a:t>
            </a:r>
            <a:r>
              <a:rPr lang="ru-RU" sz="1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(5),(</a:t>
            </a:r>
            <a:r>
              <a:rPr lang="ru-RU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6)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Отношение суммы кредита к стоимости залога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357188" lvl="2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до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65%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- для квартир</a:t>
            </a:r>
          </a:p>
          <a:p>
            <a:pPr marL="357188" lvl="2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до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60%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- для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апартаментов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57188" lvl="2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до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50%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- для нежилой недвижимости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Минимальная сумма кредита: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500 000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рублей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Максимальная сумма кредита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10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000 000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рублей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Срок кредита: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12 –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180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месяцев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78885" y="1251051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474229" y="1199651"/>
            <a:ext cx="37406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ПРОЦЕНТНЫЕ СТАВКИ, % ГОДОВЫХ</a:t>
            </a:r>
            <a:endParaRPr lang="ru-RU" sz="1300" b="1" dirty="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97683" y="1476649"/>
            <a:ext cx="4536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применением тарифа «Выгодный»</a:t>
            </a:r>
          </a:p>
          <a:p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69057" y="6670076"/>
            <a:ext cx="9436596" cy="28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70" tIns="51435" rIns="102870" bIns="51435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ВОСПОЛЬЗУЙТЕСЬ ТАРИФОМ ТАРИФНОЙ СЕТКИ «</a:t>
            </a:r>
            <a:r>
              <a:rPr lang="ru-RU" sz="1200" b="1" dirty="0" smtClean="0">
                <a:solidFill>
                  <a:srgbClr val="F39A17"/>
                </a:solidFill>
                <a:cs typeface="Arial" pitchFamily="34" charset="0"/>
              </a:rPr>
              <a:t>ВЫБЕРИ СВОЮ СТАВКУ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»!</a:t>
            </a:r>
            <a:endParaRPr lang="ru-RU" sz="1200" b="1" dirty="0">
              <a:solidFill>
                <a:srgbClr val="20B5BC"/>
              </a:solidFill>
              <a:cs typeface="Arial" pitchFamily="34" charset="0"/>
            </a:endParaRPr>
          </a:p>
        </p:txBody>
      </p:sp>
      <p:sp>
        <p:nvSpPr>
          <p:cNvPr id="25" name="Прямоугольник 6"/>
          <p:cNvSpPr>
            <a:spLocks noChangeArrowheads="1"/>
          </p:cNvSpPr>
          <p:nvPr/>
        </p:nvSpPr>
        <p:spPr bwMode="auto">
          <a:xfrm>
            <a:off x="553028" y="6577639"/>
            <a:ext cx="9574301" cy="5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defTabSz="1019175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391843" y="4710891"/>
            <a:ext cx="9668842" cy="1865120"/>
            <a:chOff x="256393" y="3536205"/>
            <a:chExt cx="9297941" cy="1568350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136683" y="3711103"/>
              <a:ext cx="4417651" cy="138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ct val="90000"/>
                </a:lnSpc>
                <a:buFont typeface="Wingdings" panose="05000000000000000000" pitchFamily="2" charset="2"/>
                <a:buAutoNum type="arabicParenBoth" startAt="7"/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В течение 365 календарных дней с момента выдачи кредита. Заемщику необходимо предоставить подтверждение целевого использования не менее, чем на 100% от выданной суммы кредита, в противном случае обязательство Заемщика считается невыполненным</a:t>
              </a:r>
            </a:p>
            <a:p>
              <a:pPr marL="228600" indent="-228600" algn="just">
                <a:lnSpc>
                  <a:spcPct val="90000"/>
                </a:lnSpc>
                <a:buFont typeface="Wingdings" panose="05000000000000000000" pitchFamily="2" charset="2"/>
                <a:buAutoNum type="arabicParenBoth" startAt="7"/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Для всех иностранных граждан, участвующих в сделке (кроме граждан Белоруссии), обязательно предоставление диплома/сертификата об образовании учебного заведения РФ, либо документа/аттестата/диплома/сертификата об образовании иного государства с наличием в нем  предмета «Русский язык», а также предоставление миграционной карты (при отсутствии ВНЖ/РВП)</a:t>
              </a:r>
            </a:p>
            <a:p>
              <a:pPr marL="228600" indent="-228600" algn="just">
                <a:lnSpc>
                  <a:spcPct val="90000"/>
                </a:lnSpc>
                <a:buFont typeface="Wingdings" panose="05000000000000000000" pitchFamily="2" charset="2"/>
                <a:buAutoNum type="arabicParenBoth" startAt="7"/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Документ по форме первоначального банка-залогодержателя, свидетельствующий о полном исполнении заемщиком своих обязательств по рефинансируемому кредиту</a:t>
              </a:r>
            </a:p>
            <a:p>
              <a:pPr marL="228600" indent="-228600" algn="just">
                <a:lnSpc>
                  <a:spcPct val="90000"/>
                </a:lnSpc>
                <a:buFont typeface="Wingdings" panose="05000000000000000000" pitchFamily="2" charset="2"/>
                <a:buAutoNum type="arabicParenBoth" startAt="7"/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После предоставления в Банк зарегистрированной закладной и документа, подтверждающего закрытие рефинансируемого кредита дополнительная надбавка убирается.</a:t>
              </a: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256393" y="3536205"/>
              <a:ext cx="4554016" cy="15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 algn="just">
                <a:lnSpc>
                  <a:spcPct val="90000"/>
                </a:lnSpc>
                <a:buFontTx/>
                <a:buAutoNum type="arabicParenBoth"/>
              </a:pPr>
              <a:r>
                <a:rPr lang="ru-RU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Кредит предоставляется </a:t>
              </a: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физ. лицам: наемным работникам, ИП и </a:t>
              </a:r>
              <a:r>
                <a:rPr lang="ru-RU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собственникам бизнеса (с долей в уставном капитале не менее 10</a:t>
              </a: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%). Допускается дополнительная занятость по найму.</a:t>
              </a:r>
              <a:endPara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marL="180975" indent="-180975" algn="just">
                <a:lnSpc>
                  <a:spcPct val="90000"/>
                </a:lnSpc>
                <a:buFontTx/>
                <a:buAutoNum type="arabicParenBoth"/>
              </a:pPr>
              <a:r>
                <a:rPr lang="ru-RU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Квартира, апартаменты, нежилая недвижимость должна удовлетворять требованиям Банка, обязательно наличие оформленного права собственности</a:t>
              </a:r>
            </a:p>
            <a:p>
              <a:pPr marL="180975" indent="-180975" algn="just">
                <a:lnSpc>
                  <a:spcPct val="90000"/>
                </a:lnSpc>
                <a:buFontTx/>
                <a:buAutoNum type="arabicParenBoth"/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В том числе приобретение земельного </a:t>
              </a:r>
              <a:r>
                <a:rPr lang="ru-RU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участка с целью строительства на нем жилого дома</a:t>
              </a:r>
            </a:p>
            <a:p>
              <a:pPr marL="180975" indent="-180975" algn="just">
                <a:lnSpc>
                  <a:spcPct val="90000"/>
                </a:lnSpc>
                <a:buFontTx/>
                <a:buAutoNum type="arabicParenBoth"/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Минимальный срок действия кредита на дату подачи заявки – 6 месяцев. Программа не предусматривает рефинансирование кредитов, находящихся на момент подачи заявки на балансе ТКБ БАНК ПАО/АКБ «</a:t>
              </a:r>
              <a:r>
                <a:rPr lang="ru-RU" sz="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Инвестторгбанк</a:t>
              </a: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» (ПАО)</a:t>
              </a:r>
            </a:p>
            <a:p>
              <a:pPr marL="180975" indent="-180975" algn="just">
                <a:lnSpc>
                  <a:spcPct val="90000"/>
                </a:lnSpc>
                <a:buFontTx/>
                <a:buAutoNum type="arabicParenBoth"/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Кредитные средства предоставляются на погашение основного долга, не включая сумму начисленных процентов, комиссий и неустоек. Предмет залога должен являться обеспечением по кредитному договору в первоначальном Банке-залогодержателе/в залоге у Ипотечного агента/в залоге у АСВ</a:t>
              </a:r>
            </a:p>
            <a:p>
              <a:pPr marL="180975" indent="-180975" algn="just">
                <a:lnSpc>
                  <a:spcPct val="90000"/>
                </a:lnSpc>
                <a:buFontTx/>
                <a:buAutoNum type="arabicParenBoth"/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За исключением кредитов на бизнес-цели, на цели приобретения жилой недвижимости и на цели рефинансирования ипотечного кредита, направленного на приобретение жилой недвижимости</a:t>
              </a:r>
            </a:p>
          </p:txBody>
        </p:sp>
      </p:grpSp>
      <p:sp>
        <p:nvSpPr>
          <p:cNvPr id="18" name="Параллелограмм 17"/>
          <p:cNvSpPr/>
          <p:nvPr/>
        </p:nvSpPr>
        <p:spPr bwMode="auto">
          <a:xfrm>
            <a:off x="7711229" y="3001"/>
            <a:ext cx="1457816" cy="1087057"/>
          </a:xfrm>
          <a:prstGeom prst="parallelogram">
            <a:avLst>
              <a:gd name="adj" fmla="val 81910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563949">
            <a:off x="7592101" y="437051"/>
            <a:ext cx="1659347" cy="29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9175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НОВИНКА! 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64" y="1738313"/>
            <a:ext cx="44672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447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9719" y="1168661"/>
            <a:ext cx="897368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endParaRPr lang="ru-RU" sz="20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7358" y="564696"/>
            <a:ext cx="9673381" cy="836640"/>
          </a:xfrm>
          <a:prstGeom prst="rect">
            <a:avLst/>
          </a:prstGeom>
        </p:spPr>
        <p:txBody>
          <a:bodyPr lIns="81272" tIns="40636" rIns="81272" bIns="40636"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КОНТАКТЫ МЕНЕДЖЕРА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220714" y="2393297"/>
            <a:ext cx="6762307" cy="32960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13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77" y="2393296"/>
            <a:ext cx="3061291" cy="29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72" y="2706365"/>
            <a:ext cx="1675419" cy="6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0164" y="3544907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Никонова Галина Вячеславовна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Начальник отдела розничных продаж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Адрес: </a:t>
            </a:r>
            <a:r>
              <a:rPr lang="ru-RU" sz="1400" dirty="0" smtClean="0">
                <a:solidFill>
                  <a:schemeClr val="bg1"/>
                </a:solidFill>
              </a:rPr>
              <a:t>г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smtClean="0">
                <a:solidFill>
                  <a:schemeClr val="bg1"/>
                </a:solidFill>
              </a:rPr>
              <a:t>Брянск, </a:t>
            </a:r>
            <a:r>
              <a:rPr lang="ru-RU" sz="1400" dirty="0">
                <a:solidFill>
                  <a:schemeClr val="bg1"/>
                </a:solidFill>
              </a:rPr>
              <a:t>ул. </a:t>
            </a:r>
            <a:r>
              <a:rPr lang="ru-RU" sz="1400" dirty="0" smtClean="0">
                <a:solidFill>
                  <a:schemeClr val="bg1"/>
                </a:solidFill>
              </a:rPr>
              <a:t>Пролетарская, 1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e-mail</a:t>
            </a:r>
            <a:r>
              <a:rPr lang="en-US" sz="1400">
                <a:solidFill>
                  <a:schemeClr val="bg1"/>
                </a:solidFill>
              </a:rPr>
              <a:t>: </a:t>
            </a:r>
            <a:r>
              <a:rPr lang="en-US" sz="1400" smtClean="0">
                <a:solidFill>
                  <a:schemeClr val="bg1"/>
                </a:solidFill>
              </a:rPr>
              <a:t>nikonova_gv@tkbbank.ru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TEL: </a:t>
            </a:r>
            <a:r>
              <a:rPr lang="ru-RU" sz="1400" dirty="0" smtClean="0">
                <a:solidFill>
                  <a:schemeClr val="bg1"/>
                </a:solidFill>
              </a:rPr>
              <a:t>8 910 335 43 76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29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358" y="564696"/>
            <a:ext cx="9673381" cy="83664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ОБЩАЯ ИНФОРМАЦИЯ О БАНКЕ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0030042" y="7061200"/>
            <a:ext cx="663358" cy="376238"/>
          </a:xfrm>
          <a:prstGeom prst="rect">
            <a:avLst/>
          </a:prstGeom>
        </p:spPr>
        <p:txBody>
          <a:bodyPr/>
          <a:lstStyle/>
          <a:p>
            <a:fld id="{B7438668-7D67-484D-9731-F7DF8106DC22}" type="slidenum">
              <a:rPr lang="ru-RU" smtClean="0">
                <a:solidFill>
                  <a:srgbClr val="0D6CB5"/>
                </a:solidFill>
              </a:rPr>
              <a:pPr/>
              <a:t>2</a:t>
            </a:fld>
            <a:endParaRPr lang="ru-RU" dirty="0">
              <a:solidFill>
                <a:srgbClr val="0D6CB5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3797" y="6232436"/>
            <a:ext cx="9340732" cy="616737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  <a:defRPr/>
            </a:pPr>
            <a:r>
              <a:rPr lang="ru-RU" sz="1400" b="1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ТКБ – УНИВЕРСАЛЬНЫЙ БАНК, ВЫПОЛНЯЮЩИЙ ВСЕ ОСНОВНЫЕ ВИДЫ БАНКОВСКИХ ОПЕРАЦИЙ </a:t>
            </a:r>
            <a:endParaRPr lang="ru-RU" sz="1400" b="1" dirty="0">
              <a:solidFill>
                <a:srgbClr val="20B5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92586" y="1485295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94305" y="2516539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637015" y="4810293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957781" y="1471730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553027" y="6139298"/>
            <a:ext cx="9278347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defTabSz="1019175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5269076" y="5489370"/>
            <a:ext cx="4562298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Скругленный прямоугольник 22"/>
          <p:cNvSpPr/>
          <p:nvPr/>
        </p:nvSpPr>
        <p:spPr>
          <a:xfrm>
            <a:off x="720568" y="4682763"/>
            <a:ext cx="4246892" cy="1030427"/>
          </a:xfrm>
          <a:prstGeom prst="roundRect">
            <a:avLst>
              <a:gd name="adj" fmla="val 0"/>
            </a:avLst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eaLnBrk="0" hangingPunct="0">
              <a:spcBef>
                <a:spcPts val="0"/>
              </a:spcBef>
              <a:spcAft>
                <a:spcPts val="450"/>
              </a:spcAft>
              <a:defRPr/>
            </a:pPr>
            <a:r>
              <a:rPr lang="ru-RU" sz="1400" b="1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СЕТЬ</a:t>
            </a:r>
            <a:r>
              <a:rPr lang="ru-RU" sz="1400" b="1" baseline="30000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1400" b="1" baseline="30000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1400" b="1" baseline="30000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1400" b="1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  <a:r>
              <a:rPr lang="ru-RU" sz="1400" b="1" baseline="30000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180975" eaLnBrk="0" hangingPunct="0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80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точек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продаж в </a:t>
            </a: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субъектах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РФ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298</a:t>
            </a:r>
            <a:r>
              <a:rPr lang="ru-RU" sz="12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банкоматов, 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50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ПВН, </a:t>
            </a: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390</a:t>
            </a:r>
            <a:r>
              <a:rPr lang="ru-RU" sz="1200" b="1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точек</a:t>
            </a:r>
            <a:r>
              <a:rPr lang="ru-RU" sz="12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торгового </a:t>
            </a:r>
            <a:r>
              <a:rPr lang="ru-RU" sz="1200" dirty="0" err="1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эквайринга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140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платежных терминалов</a:t>
            </a:r>
            <a:endParaRPr lang="ru-RU" sz="12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0431" y="1146653"/>
            <a:ext cx="4157673" cy="1349667"/>
          </a:xfrm>
          <a:prstGeom prst="roundRect">
            <a:avLst>
              <a:gd name="adj" fmla="val 0"/>
            </a:avLst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marL="446088" indent="-265113" eaLnBrk="0" hangingPunct="0">
              <a:spcBef>
                <a:spcPts val="450"/>
              </a:spcBef>
              <a:spcAft>
                <a:spcPts val="450"/>
              </a:spcAft>
              <a:tabLst>
                <a:tab pos="0" algn="l"/>
              </a:tabLst>
              <a:defRPr/>
            </a:pPr>
            <a:r>
              <a:rPr lang="ru-RU" sz="1400" b="1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ПОКАЗАТЕЛИ НА 01.</a:t>
            </a:r>
            <a:r>
              <a:rPr lang="en-US" sz="1400" b="1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07</a:t>
            </a:r>
            <a:r>
              <a:rPr lang="ru-RU" sz="1400" b="1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.2019 ГОДА</a:t>
            </a:r>
            <a:r>
              <a:rPr lang="en-US" sz="1400" b="1" baseline="30000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(1)</a:t>
            </a:r>
            <a:r>
              <a:rPr lang="ru-RU" sz="1400" b="1" dirty="0" smtClean="0">
                <a:solidFill>
                  <a:srgbClr val="A6A6A6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Активы Банка —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 </a:t>
            </a: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57,18</a:t>
            </a:r>
            <a:r>
              <a:rPr lang="ru-RU" sz="1200" b="1" dirty="0" smtClean="0">
                <a:solidFill>
                  <a:srgbClr val="78BE2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млрд. руб. </a:t>
            </a: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Собственный капитал — </a:t>
            </a: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6,02</a:t>
            </a: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млрд. руб.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254162" y="5500759"/>
            <a:ext cx="4768000" cy="5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70" tIns="51435" rIns="102870" bIns="51435">
            <a:spAutoFit/>
          </a:bodyPr>
          <a:lstStyle/>
          <a:p>
            <a:pPr marL="257175" indent="-257175">
              <a:buFontTx/>
              <a:buAutoNum type="arabicParenBoth"/>
            </a:pP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Финансовые</a:t>
            </a:r>
            <a:r>
              <a:rPr lang="ru-RU" sz="8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данные</a:t>
            </a:r>
            <a:r>
              <a:rPr lang="ru-RU" sz="8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по</a:t>
            </a:r>
            <a:r>
              <a:rPr lang="ru-RU" sz="8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РСБУ                </a:t>
            </a:r>
            <a:r>
              <a:rPr lang="en-US" sz="800" dirty="0" smtClean="0">
                <a:solidFill>
                  <a:srgbClr val="595959"/>
                </a:solidFill>
                <a:cs typeface="Arial" pitchFamily="34" charset="0"/>
              </a:rPr>
              <a:t>	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 (</a:t>
            </a:r>
            <a:r>
              <a:rPr lang="ru-RU" sz="800" dirty="0">
                <a:solidFill>
                  <a:srgbClr val="595959"/>
                </a:solidFill>
                <a:cs typeface="Arial" pitchFamily="34" charset="0"/>
              </a:rPr>
              <a:t>3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) </a:t>
            </a:r>
            <a:r>
              <a:rPr lang="ru-RU" sz="800" dirty="0" err="1">
                <a:solidFill>
                  <a:srgbClr val="595959"/>
                </a:solidFill>
                <a:cs typeface="Arial" pitchFamily="34" charset="0"/>
              </a:rPr>
              <a:t>Банки.ру</a:t>
            </a:r>
            <a:r>
              <a:rPr lang="ru-RU" sz="800" dirty="0">
                <a:solidFill>
                  <a:srgbClr val="595959"/>
                </a:solidFill>
                <a:cs typeface="Arial" pitchFamily="34" charset="0"/>
              </a:rPr>
              <a:t> (по МФСО)</a:t>
            </a:r>
          </a:p>
          <a:p>
            <a:pPr marL="257175" indent="-257175">
              <a:buFontTx/>
              <a:buAutoNum type="arabicParenBoth"/>
            </a:pP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На 01.</a:t>
            </a:r>
            <a:r>
              <a:rPr lang="en-US" sz="800" dirty="0" smtClean="0">
                <a:solidFill>
                  <a:srgbClr val="595959"/>
                </a:solidFill>
                <a:cs typeface="Arial" pitchFamily="34" charset="0"/>
              </a:rPr>
              <a:t>10.201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9</a:t>
            </a:r>
            <a:r>
              <a:rPr lang="ru-RU" sz="800" dirty="0">
                <a:solidFill>
                  <a:srgbClr val="595959"/>
                </a:solidFill>
                <a:cs typeface="Arial" pitchFamily="34" charset="0"/>
              </a:rPr>
              <a:t>, по Банковской 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группе</a:t>
            </a:r>
            <a:r>
              <a:rPr lang="en-US" sz="800" dirty="0" smtClean="0">
                <a:solidFill>
                  <a:srgbClr val="595959"/>
                </a:solidFill>
                <a:cs typeface="Arial" pitchFamily="34" charset="0"/>
              </a:rPr>
              <a:t>     	 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(</a:t>
            </a:r>
            <a:r>
              <a:rPr lang="ru-RU" sz="800" dirty="0">
                <a:solidFill>
                  <a:srgbClr val="595959"/>
                </a:solidFill>
                <a:cs typeface="Arial" pitchFamily="34" charset="0"/>
              </a:rPr>
              <a:t>4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)</a:t>
            </a:r>
            <a:r>
              <a:rPr lang="en-US" sz="800" dirty="0" smtClean="0">
                <a:solidFill>
                  <a:srgbClr val="595959"/>
                </a:solidFill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Эксперт РА</a:t>
            </a:r>
            <a:endParaRPr lang="en-US" sz="800" dirty="0" smtClean="0">
              <a:solidFill>
                <a:srgbClr val="595959"/>
              </a:solidFill>
              <a:cs typeface="Arial" pitchFamily="34" charset="0"/>
            </a:endParaRPr>
          </a:p>
          <a:p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ТКБ </a:t>
            </a:r>
            <a:r>
              <a:rPr lang="ru-RU" sz="800" dirty="0">
                <a:solidFill>
                  <a:srgbClr val="595959"/>
                </a:solidFill>
                <a:cs typeface="Arial" pitchFamily="34" charset="0"/>
              </a:rPr>
              <a:t>Банк ПАО, 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включая</a:t>
            </a:r>
            <a:r>
              <a:rPr lang="en-US" sz="800" dirty="0" smtClean="0">
                <a:solidFill>
                  <a:srgbClr val="595959"/>
                </a:solidFill>
                <a:cs typeface="Arial" pitchFamily="34" charset="0"/>
              </a:rPr>
              <a:t> 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АКБ «</a:t>
            </a:r>
            <a:r>
              <a:rPr lang="ru-RU" sz="800" dirty="0" err="1" smtClean="0">
                <a:solidFill>
                  <a:srgbClr val="595959"/>
                </a:solidFill>
                <a:cs typeface="Arial" pitchFamily="34" charset="0"/>
              </a:rPr>
              <a:t>Инвестторгбанк</a:t>
            </a:r>
            <a:r>
              <a:rPr lang="ru-RU" sz="800" dirty="0">
                <a:solidFill>
                  <a:srgbClr val="595959"/>
                </a:solidFill>
                <a:cs typeface="Arial" pitchFamily="34" charset="0"/>
              </a:rPr>
              <a:t>» (ПАО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)</a:t>
            </a:r>
            <a:r>
              <a:rPr lang="en-US" sz="800" dirty="0" smtClean="0">
                <a:solidFill>
                  <a:srgbClr val="595959"/>
                </a:solidFill>
                <a:cs typeface="Arial" pitchFamily="34" charset="0"/>
              </a:rPr>
              <a:t>	 (5)</a:t>
            </a:r>
            <a:r>
              <a:rPr lang="ru-RU" sz="800" dirty="0">
                <a:solidFill>
                  <a:srgbClr val="595959"/>
                </a:solidFill>
                <a:cs typeface="Arial" pitchFamily="34" charset="0"/>
              </a:rPr>
              <a:t> Рейтинговое агентство </a:t>
            </a:r>
            <a:r>
              <a:rPr lang="en-US" sz="800" dirty="0">
                <a:solidFill>
                  <a:srgbClr val="595959"/>
                </a:solidFill>
                <a:cs typeface="Arial" pitchFamily="34" charset="0"/>
              </a:rPr>
              <a:t>Moody‘s</a:t>
            </a:r>
            <a:r>
              <a:rPr lang="ru-RU" sz="800" dirty="0" smtClean="0">
                <a:solidFill>
                  <a:srgbClr val="595959"/>
                </a:solidFill>
                <a:cs typeface="Arial" pitchFamily="34" charset="0"/>
              </a:rPr>
              <a:t>	  	</a:t>
            </a:r>
            <a:endParaRPr lang="ru-RU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1017" y="2497357"/>
            <a:ext cx="4059533" cy="1911343"/>
          </a:xfrm>
          <a:prstGeom prst="roundRect">
            <a:avLst>
              <a:gd name="adj" fmla="val 0"/>
            </a:avLst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marL="446088" indent="-265113" eaLnBrk="0" hangingPunct="0">
              <a:spcBef>
                <a:spcPts val="450"/>
              </a:spcBef>
              <a:spcAft>
                <a:spcPts val="450"/>
              </a:spcAft>
              <a:tabLst>
                <a:tab pos="0" algn="l"/>
              </a:tabLst>
              <a:defRPr/>
            </a:pPr>
            <a:r>
              <a:rPr lang="ru-RU" sz="1400" b="1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ОСНОВНЫЕ АКЦИОНЕРЫ:</a:t>
            </a:r>
            <a:endParaRPr lang="en-US" sz="1400" b="1" dirty="0">
              <a:solidFill>
                <a:srgbClr val="20B5BC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ООО «ВББ ИНВЕСТ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»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инвестиционная деятельность, оказание посреднических и юридических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услуг) </a:t>
            </a:r>
            <a:endParaRPr lang="en-US" sz="1200" dirty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ООО «</a:t>
            </a:r>
            <a:r>
              <a:rPr lang="ru-RU" sz="1200" dirty="0" err="1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Централия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» (маркетинговые исследования и финансовый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консалтинг)</a:t>
            </a:r>
            <a:endParaRPr lang="en-US" sz="1200" dirty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ООО «Либерти 1» (инвестиционная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деятельность)</a:t>
            </a:r>
            <a:endParaRPr lang="en-US" sz="1200" dirty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Топ-менеджмент ТКБ</a:t>
            </a:r>
            <a:endParaRPr lang="ru-RU" sz="1200" dirty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40295" y="917207"/>
            <a:ext cx="4960547" cy="4169232"/>
          </a:xfrm>
          <a:prstGeom prst="roundRect">
            <a:avLst>
              <a:gd name="adj" fmla="val 0"/>
            </a:avLst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marL="446088" indent="-265113" defTabSz="1159074" eaLnBrk="0" hangingPunct="0">
              <a:spcBef>
                <a:spcPts val="450"/>
              </a:spcBef>
              <a:spcAft>
                <a:spcPts val="450"/>
              </a:spcAft>
              <a:buClr>
                <a:prstClr val="black"/>
              </a:buClr>
              <a:tabLst>
                <a:tab pos="0" algn="l"/>
              </a:tabLst>
              <a:defRPr/>
            </a:pPr>
            <a:r>
              <a:rPr lang="ru-RU" sz="1400" b="1" dirty="0" smtClean="0">
                <a:solidFill>
                  <a:srgbClr val="20B5B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ПОЗИЦИИ В РЕЙТИНГАХ:</a:t>
            </a:r>
          </a:p>
          <a:p>
            <a:pPr marL="361950" indent="-180975" defTabSz="1159074" eaLnBrk="0" hangingPunct="0">
              <a:spcBef>
                <a:spcPts val="40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27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-е место по размеру чистых активов на 01.0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1.201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 marL="361950" indent="-180975" defTabSz="1159074" eaLnBrk="0" hangingPunct="0">
              <a:spcBef>
                <a:spcPts val="40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-е место по размеру чистых активов Группы на 01.01.2019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 marL="361950" indent="-180975" defTabSz="1159074" eaLnBrk="0" hangingPunct="0">
              <a:spcBef>
                <a:spcPts val="40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-е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место по величине ссудного портфеля, выданного малым предприятиям</a:t>
            </a: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на 01.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01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(4)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 smtClean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1950" indent="-180975" defTabSz="1159074" eaLnBrk="0" hangingPunct="0">
              <a:spcBef>
                <a:spcPts val="40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 место по объемам выданных кредитов малому и среднему бизнесу на 01.0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(4)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61950" indent="-180975" defTabSz="1159074" eaLnBrk="0" hangingPunct="0">
              <a:spcBef>
                <a:spcPts val="40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18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-е место по объему выданных ипотечных кредитов на 01.0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19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(4)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1950" indent="-180975" defTabSz="1159074" eaLnBrk="0" hangingPunct="0">
              <a:spcBef>
                <a:spcPts val="40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-е место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 размеру ипотечного портфеля на 01.01.</a:t>
            </a:r>
            <a:r>
              <a:rPr lang="en-US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19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(4)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61950" indent="-180975" defTabSz="1159074" eaLnBrk="0" hangingPunct="0">
              <a:spcBef>
                <a:spcPts val="400"/>
              </a:spcBef>
              <a:spcAft>
                <a:spcPts val="40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ru-RU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rgbClr val="F39A17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международный долгосрочный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рейтинг, прогноз «Стабильный»</a:t>
            </a:r>
            <a:r>
              <a:rPr lang="en-US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200" baseline="300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5)</a:t>
            </a:r>
            <a:endParaRPr lang="ru-RU" sz="12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5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58886" y="1396245"/>
            <a:ext cx="4099463" cy="4728309"/>
          </a:xfrm>
          <a:prstGeom prst="roundRect">
            <a:avLst>
              <a:gd name="adj" fmla="val 0"/>
            </a:avLst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b="1" dirty="0" smtClean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Персональный </a:t>
            </a:r>
            <a:r>
              <a:rPr lang="ru-RU" sz="1200" b="1" dirty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менеджер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от консультации до сделки!</a:t>
            </a: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Мы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кредитуем </a:t>
            </a:r>
            <a:r>
              <a:rPr lang="ru-RU" sz="1200" b="1" dirty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 двум документам от 30% ПВ!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(в том числе нерезидентов)</a:t>
            </a: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Мы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не навязываем «карманную» страховую компанию и предлагаем минимальный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тариф</a:t>
            </a:r>
            <a:endParaRPr lang="ru-RU" sz="1200" dirty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Мы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кредитуем </a:t>
            </a:r>
            <a:r>
              <a:rPr lang="ru-RU" sz="1200" b="1" dirty="0" smtClean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нерезидентов</a:t>
            </a:r>
            <a:endParaRPr lang="ru-RU" sz="1200" dirty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Кредитуем </a:t>
            </a:r>
            <a:r>
              <a:rPr lang="ru-RU" sz="1200" b="1" dirty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неработающих </a:t>
            </a:r>
            <a:r>
              <a:rPr lang="ru-RU" sz="1200" b="1" dirty="0" smtClean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пенсионеров</a:t>
            </a:r>
            <a:endParaRPr lang="ru-RU" sz="1200" b="1" dirty="0">
              <a:solidFill>
                <a:schemeClr val="accent5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Возраст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заемщика </a:t>
            </a:r>
            <a:r>
              <a:rPr lang="ru-RU" sz="1200" b="1" dirty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на момент погашения до 75 </a:t>
            </a:r>
            <a:r>
              <a:rPr lang="ru-RU" sz="1200" b="1" dirty="0" smtClean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лет</a:t>
            </a:r>
            <a:endParaRPr lang="ru-RU" sz="1200" b="1" dirty="0">
              <a:solidFill>
                <a:schemeClr val="accent5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Согласовываем </a:t>
            </a:r>
            <a:r>
              <a:rPr lang="ru-RU" sz="1200" b="1" dirty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сложные </a:t>
            </a:r>
            <a:r>
              <a:rPr lang="ru-RU" sz="1200" b="1" dirty="0" smtClean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залоги</a:t>
            </a:r>
            <a:endParaRPr lang="ru-RU" sz="1200" b="1" dirty="0">
              <a:solidFill>
                <a:schemeClr val="accent5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Срок </a:t>
            </a:r>
            <a:r>
              <a:rPr lang="ru-RU" sz="1200" b="1" dirty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вывода на сделку - 2-4 дня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Согласование объекта – 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сутки</a:t>
            </a:r>
            <a:endParaRPr lang="ru-RU" sz="1200" dirty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55600" indent="-174625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anose="05000000000000000000" pitchFamily="2" charset="2"/>
              <a:buChar char="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Стаж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на текущем месте работы – </a:t>
            </a:r>
            <a:r>
              <a:rPr lang="ru-RU" sz="1200" b="1" dirty="0">
                <a:solidFill>
                  <a:schemeClr val="accent5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от 3-х </a:t>
            </a:r>
            <a:r>
              <a:rPr lang="ru-RU" sz="1200" dirty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месяцев</a:t>
            </a:r>
            <a:r>
              <a:rPr lang="ru-RU" sz="12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!</a:t>
            </a:r>
            <a:endParaRPr lang="ru-RU" sz="1200" dirty="0">
              <a:solidFill>
                <a:srgbClr val="59595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6" y="1846722"/>
            <a:ext cx="3983592" cy="3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732" y="1317465"/>
            <a:ext cx="61379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Обязательным условием предоставления кредита является рождение второго, третьего и последующих детей в период действия программы с 01.01.2018 по 31.12.2022 г</a:t>
            </a:r>
            <a:r>
              <a:rPr lang="ru-RU" sz="1200" dirty="0" smtClean="0"/>
              <a:t>.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ru-RU" sz="1200" b="1" dirty="0" smtClean="0"/>
          </a:p>
          <a:p>
            <a:r>
              <a:rPr lang="ru-RU" sz="1200" b="1" dirty="0" smtClean="0">
                <a:solidFill>
                  <a:srgbClr val="F39A17"/>
                </a:solidFill>
              </a:rPr>
              <a:t>Ставка </a:t>
            </a:r>
            <a:r>
              <a:rPr lang="ru-RU" sz="1200" b="1" dirty="0">
                <a:solidFill>
                  <a:srgbClr val="F39A17"/>
                </a:solidFill>
              </a:rPr>
              <a:t>по ипотечному кредиту </a:t>
            </a:r>
            <a:r>
              <a:rPr lang="ru-RU" sz="1200" b="1" dirty="0" smtClean="0">
                <a:solidFill>
                  <a:srgbClr val="F39A17"/>
                </a:solidFill>
              </a:rPr>
              <a:t>– </a:t>
            </a:r>
            <a:r>
              <a:rPr lang="en-US" sz="1200" b="1" dirty="0" smtClean="0">
                <a:solidFill>
                  <a:srgbClr val="F39A17"/>
                </a:solidFill>
              </a:rPr>
              <a:t> </a:t>
            </a:r>
            <a:r>
              <a:rPr lang="en-US" sz="1600" b="1" dirty="0" smtClean="0">
                <a:solidFill>
                  <a:srgbClr val="20B5BC"/>
                </a:solidFill>
              </a:rPr>
              <a:t>4,9</a:t>
            </a:r>
            <a:r>
              <a:rPr lang="ru-RU" sz="1600" b="1" dirty="0" smtClean="0">
                <a:solidFill>
                  <a:srgbClr val="20B5BC"/>
                </a:solidFill>
              </a:rPr>
              <a:t>% годовых !!!</a:t>
            </a:r>
            <a:r>
              <a:rPr lang="ru-RU" sz="1600" dirty="0" smtClean="0">
                <a:solidFill>
                  <a:srgbClr val="20B5BC"/>
                </a:solidFill>
              </a:rPr>
              <a:t> </a:t>
            </a:r>
            <a:endParaRPr lang="ru-RU" sz="1200" dirty="0" smtClean="0">
              <a:solidFill>
                <a:srgbClr val="20B5BC"/>
              </a:solidFill>
            </a:endParaRPr>
          </a:p>
          <a:p>
            <a:endParaRPr lang="ru-RU" sz="1200" dirty="0"/>
          </a:p>
          <a:p>
            <a:r>
              <a:rPr lang="ru-RU" sz="1200" dirty="0"/>
              <a:t>Ставка  </a:t>
            </a:r>
            <a:r>
              <a:rPr lang="en-US" sz="1200" dirty="0" smtClean="0"/>
              <a:t>4</a:t>
            </a:r>
            <a:r>
              <a:rPr lang="ru-RU" sz="1200" dirty="0" smtClean="0"/>
              <a:t>,</a:t>
            </a:r>
            <a:r>
              <a:rPr lang="en-US" sz="1200" dirty="0" smtClean="0"/>
              <a:t>9</a:t>
            </a:r>
            <a:r>
              <a:rPr lang="ru-RU" sz="1200" dirty="0" smtClean="0"/>
              <a:t>% </a:t>
            </a:r>
            <a:r>
              <a:rPr lang="ru-RU" sz="1200" dirty="0"/>
              <a:t>действует </a:t>
            </a:r>
            <a:r>
              <a:rPr lang="ru-RU" sz="1200" dirty="0" smtClean="0"/>
              <a:t>при выполнении заемщиком в полном объеме своих обязательств по уплате процентов за пользование кредитом и </a:t>
            </a:r>
            <a:r>
              <a:rPr lang="ru-RU" sz="1200" dirty="0"/>
              <a:t>условий </a:t>
            </a:r>
            <a:r>
              <a:rPr lang="ru-RU" sz="1200" dirty="0" smtClean="0"/>
              <a:t>страхования.</a:t>
            </a:r>
            <a:endParaRPr lang="ru-RU" sz="1200" dirty="0"/>
          </a:p>
          <a:p>
            <a:endParaRPr lang="ru-RU" sz="1200" dirty="0"/>
          </a:p>
          <a:p>
            <a:r>
              <a:rPr lang="ru-RU" sz="1200" u="sng" dirty="0" smtClean="0"/>
              <a:t>Для кредитов на цели рефинансирования</a:t>
            </a:r>
            <a:r>
              <a:rPr lang="ru-RU" sz="1200" dirty="0" smtClean="0"/>
              <a:t> </a:t>
            </a:r>
            <a:r>
              <a:rPr lang="ru-RU" sz="1200" dirty="0"/>
              <a:t>% ставка по кредиту с момента выдачи кредита до предоставления документов, подтверждающих государственную регистрацию ипотеки в пользу </a:t>
            </a:r>
            <a:r>
              <a:rPr lang="ru-RU" sz="1200" dirty="0" smtClean="0"/>
              <a:t>Банка – </a:t>
            </a:r>
            <a:r>
              <a:rPr lang="ru-RU" sz="1200" u="sng" dirty="0"/>
              <a:t>ключевая  ставка Банка России + </a:t>
            </a:r>
            <a:r>
              <a:rPr lang="ru-RU" sz="1200" u="sng" dirty="0" smtClean="0"/>
              <a:t>4,0</a:t>
            </a:r>
            <a:r>
              <a:rPr lang="ru-RU" sz="1200" u="sng" dirty="0"/>
              <a:t>% </a:t>
            </a:r>
            <a:r>
              <a:rPr lang="ru-RU" sz="1200" dirty="0"/>
              <a:t>(на сегодня  </a:t>
            </a:r>
            <a:r>
              <a:rPr lang="ru-RU" sz="1200" dirty="0" smtClean="0"/>
              <a:t>7,</a:t>
            </a:r>
            <a:r>
              <a:rPr lang="en-US" sz="1200" dirty="0" smtClean="0"/>
              <a:t>0</a:t>
            </a:r>
            <a:r>
              <a:rPr lang="ru-RU" sz="1200" dirty="0" smtClean="0"/>
              <a:t>%+4,0</a:t>
            </a:r>
            <a:r>
              <a:rPr lang="ru-RU" sz="1200" dirty="0"/>
              <a:t>%)</a:t>
            </a:r>
          </a:p>
          <a:p>
            <a:endParaRPr lang="ru-RU" sz="1200" dirty="0"/>
          </a:p>
          <a:p>
            <a:r>
              <a:rPr lang="ru-RU" sz="1200" dirty="0"/>
              <a:t>Минимальная сумма кредита – </a:t>
            </a:r>
            <a:r>
              <a:rPr lang="ru-RU" sz="1200" dirty="0" smtClean="0"/>
              <a:t>300 </a:t>
            </a:r>
            <a:r>
              <a:rPr lang="ru-RU" sz="1200" dirty="0"/>
              <a:t>тыс. рублей, максимальная – </a:t>
            </a:r>
            <a:r>
              <a:rPr lang="ru-RU" sz="1200" dirty="0" smtClean="0"/>
              <a:t>6 </a:t>
            </a:r>
            <a:r>
              <a:rPr lang="ru-RU" sz="1200" dirty="0"/>
              <a:t>млн рублей. </a:t>
            </a:r>
          </a:p>
          <a:p>
            <a:endParaRPr lang="ru-RU" sz="1200" dirty="0"/>
          </a:p>
          <a:p>
            <a:r>
              <a:rPr lang="ru-RU" sz="1200" dirty="0"/>
              <a:t>Минимальный размер первоначального взноса</a:t>
            </a:r>
            <a:r>
              <a:rPr lang="ru-RU" sz="1200" dirty="0" smtClean="0"/>
              <a:t>: 20%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 smtClean="0">
                <a:cs typeface="Arial" panose="020B0604020202020204" pitchFamily="34" charset="0"/>
              </a:rPr>
              <a:t>Минимальный </a:t>
            </a:r>
            <a:r>
              <a:rPr lang="ru-RU" sz="1200" dirty="0">
                <a:cs typeface="Arial" panose="020B0604020202020204" pitchFamily="34" charset="0"/>
              </a:rPr>
              <a:t>срок действия рефинансируемого кредита – 6 месяцев</a:t>
            </a:r>
          </a:p>
          <a:p>
            <a:endParaRPr lang="ru-RU" sz="1200" dirty="0">
              <a:cs typeface="Arial" panose="020B0604020202020204" pitchFamily="34" charset="0"/>
            </a:endParaRPr>
          </a:p>
          <a:p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960" y="5836863"/>
            <a:ext cx="9177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0B5BC"/>
                </a:solidFill>
              </a:rPr>
              <a:t>Кредит </a:t>
            </a:r>
            <a:r>
              <a:rPr lang="ru-RU" sz="1400" dirty="0" smtClean="0">
                <a:solidFill>
                  <a:srgbClr val="20B5BC"/>
                </a:solidFill>
              </a:rPr>
              <a:t>предоставляется как на </a:t>
            </a:r>
            <a:r>
              <a:rPr lang="ru-RU" sz="1400" dirty="0">
                <a:solidFill>
                  <a:srgbClr val="20B5BC"/>
                </a:solidFill>
              </a:rPr>
              <a:t>приобретение жилья </a:t>
            </a:r>
            <a:r>
              <a:rPr lang="ru-RU" sz="1400" dirty="0" smtClean="0">
                <a:solidFill>
                  <a:srgbClr val="20B5BC"/>
                </a:solidFill>
              </a:rPr>
              <a:t>на первичном рынке</a:t>
            </a:r>
            <a:r>
              <a:rPr lang="en-US" sz="1400" dirty="0" smtClean="0">
                <a:solidFill>
                  <a:srgbClr val="20B5BC"/>
                </a:solidFill>
              </a:rPr>
              <a:t> </a:t>
            </a:r>
            <a:r>
              <a:rPr lang="ru-RU" sz="1400" u="sng" dirty="0" smtClean="0">
                <a:solidFill>
                  <a:srgbClr val="20B5BC"/>
                </a:solidFill>
              </a:rPr>
              <a:t>у </a:t>
            </a:r>
            <a:r>
              <a:rPr lang="ru-RU" sz="1400" b="1" u="sng" dirty="0">
                <a:solidFill>
                  <a:srgbClr val="20B5BC"/>
                </a:solidFill>
              </a:rPr>
              <a:t>юридического лица</a:t>
            </a:r>
            <a:r>
              <a:rPr lang="ru-RU" sz="1400" b="1" dirty="0">
                <a:solidFill>
                  <a:srgbClr val="20B5BC"/>
                </a:solidFill>
              </a:rPr>
              <a:t> </a:t>
            </a:r>
            <a:r>
              <a:rPr lang="en-US" sz="1400" b="1" dirty="0" smtClean="0">
                <a:solidFill>
                  <a:srgbClr val="20B5BC"/>
                </a:solidFill>
              </a:rPr>
              <a:t/>
            </a:r>
            <a:br>
              <a:rPr lang="en-US" sz="1400" b="1" dirty="0" smtClean="0">
                <a:solidFill>
                  <a:srgbClr val="20B5BC"/>
                </a:solidFill>
              </a:rPr>
            </a:br>
            <a:r>
              <a:rPr lang="ru-RU" sz="1400" b="1" dirty="0" smtClean="0">
                <a:solidFill>
                  <a:srgbClr val="20B5BC"/>
                </a:solidFill>
              </a:rPr>
              <a:t>(ДКП, ДДУ, ДУПТ)</a:t>
            </a:r>
            <a:r>
              <a:rPr lang="ru-RU" sz="1400" dirty="0" smtClean="0">
                <a:solidFill>
                  <a:srgbClr val="20B5BC"/>
                </a:solidFill>
              </a:rPr>
              <a:t>, так </a:t>
            </a:r>
            <a:r>
              <a:rPr lang="ru-RU" sz="1400" dirty="0">
                <a:solidFill>
                  <a:srgbClr val="20B5BC"/>
                </a:solidFill>
              </a:rPr>
              <a:t>и </a:t>
            </a:r>
            <a:r>
              <a:rPr lang="ru-RU" sz="1400" b="1" u="sng" dirty="0">
                <a:solidFill>
                  <a:srgbClr val="20B5BC"/>
                </a:solidFill>
              </a:rPr>
              <a:t>рефинансирование</a:t>
            </a:r>
            <a:r>
              <a:rPr lang="ru-RU" sz="1400" dirty="0">
                <a:solidFill>
                  <a:srgbClr val="20B5BC"/>
                </a:solidFill>
              </a:rPr>
              <a:t> ранее </a:t>
            </a:r>
            <a:r>
              <a:rPr lang="ru-RU" sz="1400" dirty="0" smtClean="0">
                <a:solidFill>
                  <a:srgbClr val="20B5BC"/>
                </a:solidFill>
              </a:rPr>
              <a:t>полученного </a:t>
            </a:r>
            <a:r>
              <a:rPr lang="ru-RU" sz="1400" dirty="0">
                <a:solidFill>
                  <a:srgbClr val="20B5BC"/>
                </a:solidFill>
              </a:rPr>
              <a:t>ипотечного </a:t>
            </a:r>
            <a:r>
              <a:rPr lang="ru-RU" sz="1400" dirty="0" smtClean="0">
                <a:solidFill>
                  <a:srgbClr val="20B5BC"/>
                </a:solidFill>
              </a:rPr>
              <a:t>кредита (</a:t>
            </a:r>
            <a:r>
              <a:rPr lang="ru-RU" sz="1400" b="1" dirty="0" smtClean="0">
                <a:solidFill>
                  <a:srgbClr val="20B5BC"/>
                </a:solidFill>
              </a:rPr>
              <a:t>приобретение у юр лица по ДКП, ДДУ, ДУПТ), </a:t>
            </a:r>
            <a:r>
              <a:rPr lang="ru-RU" sz="1400" dirty="0">
                <a:solidFill>
                  <a:srgbClr val="20B5BC"/>
                </a:solidFill>
              </a:rPr>
              <a:t>в том числе </a:t>
            </a:r>
            <a:r>
              <a:rPr lang="ru-RU" sz="1400" b="1" u="sng" dirty="0">
                <a:solidFill>
                  <a:srgbClr val="20B5BC"/>
                </a:solidFill>
              </a:rPr>
              <a:t>рефинансирование ранее рефинансируемого </a:t>
            </a:r>
            <a:r>
              <a:rPr lang="ru-RU" sz="1400" dirty="0">
                <a:solidFill>
                  <a:srgbClr val="20B5BC"/>
                </a:solidFill>
              </a:rPr>
              <a:t>кредита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07358" y="564696"/>
            <a:ext cx="9673381" cy="836640"/>
          </a:xfrm>
          <a:prstGeom prst="rect">
            <a:avLst/>
          </a:prstGeom>
        </p:spPr>
        <p:txBody>
          <a:bodyPr lIns="81272" tIns="40636" rIns="81272" bIns="40636"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ИПОТЕКА В ПОЛЗУНКАХ</a:t>
            </a:r>
            <a:br>
              <a:rPr lang="ru-RU" dirty="0"/>
            </a:br>
            <a:r>
              <a:rPr lang="ru-RU" dirty="0"/>
              <a:t>ПРОГРАММА ПОДДЕРЖКИ СЕМЕЙ С ДЕТЬМИ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53028" y="5661787"/>
            <a:ext cx="9223178" cy="5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defTabSz="1019175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8" y="2142451"/>
            <a:ext cx="3219048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8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араллелограмм 26"/>
          <p:cNvSpPr/>
          <p:nvPr/>
        </p:nvSpPr>
        <p:spPr bwMode="auto">
          <a:xfrm>
            <a:off x="7711229" y="3001"/>
            <a:ext cx="1457816" cy="1087057"/>
          </a:xfrm>
          <a:prstGeom prst="parallelogram">
            <a:avLst>
              <a:gd name="adj" fmla="val 81910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8668-7D67-484D-9731-F7DF8106DC22}" type="slidenum">
              <a:rPr lang="ru-RU" smtClean="0">
                <a:solidFill>
                  <a:srgbClr val="0D6CB5"/>
                </a:solidFill>
              </a:rPr>
              <a:pPr/>
              <a:t>5</a:t>
            </a:fld>
            <a:endParaRPr lang="ru-RU" dirty="0">
              <a:solidFill>
                <a:srgbClr val="0D6CB5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131" y="561600"/>
            <a:ext cx="9255082" cy="494982"/>
          </a:xfrm>
        </p:spPr>
        <p:txBody>
          <a:bodyPr/>
          <a:lstStyle/>
          <a:p>
            <a:r>
              <a:rPr lang="ru-RU" dirty="0" smtClean="0"/>
              <a:t>«ИПОТЕКА</a:t>
            </a:r>
            <a:r>
              <a:rPr lang="en-US" dirty="0" smtClean="0"/>
              <a:t> </a:t>
            </a:r>
            <a:r>
              <a:rPr lang="ru-RU" dirty="0" smtClean="0"/>
              <a:t>В ПОЛЗУНКАХ»</a:t>
            </a:r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70536" y="1124196"/>
            <a:ext cx="4397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КРЕДИТ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(1)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НА ПРИОБРЕТЕНИЕ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(2)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ЖИЛОЙ НЕДВИЖИМОСТИ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(3)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НА ПЕРВИЧНОМ РЫНКЕ ЖИЛЬЯ ИЛИ НА РЕФИНАНСИРОВАНИЕ КРЕДИТА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(4)</a:t>
            </a:r>
            <a:endParaRPr lang="en-US" sz="1600" b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274771" y="1210454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182823" y="1199821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70748" y="1121381"/>
            <a:ext cx="37406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0B5BC"/>
                </a:solidFill>
                <a:cs typeface="Arial" pitchFamily="34" charset="0"/>
              </a:rPr>
              <a:t>ПРОЦЕНТНАЯ 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СТАВКА, ГОДОВЫХ</a:t>
            </a:r>
            <a:endParaRPr lang="ru-RU" sz="1300" b="1" dirty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020" y="1761630"/>
            <a:ext cx="4735380" cy="297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cs typeface="Arial" pitchFamily="34" charset="0"/>
              </a:rPr>
              <a:t>Условие получения кредита: рождение 2-го и/или последующих детей (имеющих гражданство РФ), в </a:t>
            </a:r>
            <a:r>
              <a:rPr lang="ru-RU" sz="1100" dirty="0" err="1" smtClean="0">
                <a:cs typeface="Arial" pitchFamily="34" charset="0"/>
              </a:rPr>
              <a:t>т.ч</a:t>
            </a:r>
            <a:r>
              <a:rPr lang="ru-RU" sz="1100" dirty="0" smtClean="0">
                <a:cs typeface="Arial" pitchFamily="34" charset="0"/>
              </a:rPr>
              <a:t>. одновременно, в период действия программы с 01.01.2018 по 31.12.2022</a:t>
            </a:r>
            <a:r>
              <a:rPr lang="en-US" sz="1100" baseline="30000" dirty="0" smtClean="0"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100" baseline="30000" dirty="0" smtClean="0">
                <a:ea typeface="Arial Unicode MS" pitchFamily="34" charset="-128"/>
                <a:cs typeface="Arial" pitchFamily="34" charset="0"/>
              </a:rPr>
              <a:t>5</a:t>
            </a:r>
            <a:r>
              <a:rPr lang="en-US" sz="1100" baseline="30000" dirty="0" smtClean="0"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1100" baseline="30000" dirty="0" smtClean="0">
                <a:ea typeface="Arial Unicode MS" pitchFamily="34" charset="-128"/>
                <a:cs typeface="Arial" pitchFamily="34" charset="0"/>
              </a:rPr>
              <a:t>,</a:t>
            </a:r>
            <a:r>
              <a:rPr lang="en-US" sz="1100" baseline="30000" dirty="0" smtClean="0"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100" baseline="30000" dirty="0" smtClean="0">
                <a:ea typeface="Arial Unicode MS" pitchFamily="34" charset="-128"/>
                <a:cs typeface="Arial" pitchFamily="34" charset="0"/>
              </a:rPr>
              <a:t>6</a:t>
            </a:r>
            <a:r>
              <a:rPr lang="en-US" sz="1100" baseline="30000" dirty="0" smtClean="0">
                <a:ea typeface="Arial Unicode MS" pitchFamily="34" charset="-128"/>
                <a:cs typeface="Arial" pitchFamily="34" charset="0"/>
              </a:rPr>
              <a:t>)</a:t>
            </a:r>
            <a:endParaRPr lang="ru-RU" sz="1100" dirty="0">
              <a:cs typeface="Arial" pitchFamily="34" charset="0"/>
            </a:endParaRP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Сумма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кредита: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" pitchFamily="34" charset="0"/>
              </a:rPr>
              <a:t>300 000 –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6 000 000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рублей для регионов кроме Москвы, Московской области и Санкт-Петербурга</a:t>
            </a:r>
            <a:endParaRPr lang="ru-RU" sz="1100" dirty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Срок 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кредита: 36 –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300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месяцев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Минимальный первоначальный взнос</a:t>
            </a:r>
            <a:r>
              <a:rPr lang="ru-RU" sz="1100" baseline="30000" dirty="0" smtClean="0">
                <a:solidFill>
                  <a:srgbClr val="595959"/>
                </a:solidFill>
                <a:cs typeface="Arial" pitchFamily="34" charset="0"/>
              </a:rPr>
              <a:t>(7)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: </a:t>
            </a:r>
            <a:endParaRPr lang="ru-RU" sz="1100" dirty="0">
              <a:solidFill>
                <a:srgbClr val="595959"/>
              </a:solidFill>
              <a:cs typeface="Arial" pitchFamily="34" charset="0"/>
            </a:endParaRP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cs typeface="Arial" pitchFamily="34" charset="0"/>
              </a:rPr>
              <a:t>20</a:t>
            </a:r>
            <a:r>
              <a:rPr lang="ru-RU" sz="1100" b="1" dirty="0">
                <a:solidFill>
                  <a:srgbClr val="F39A17"/>
                </a:solidFill>
                <a:cs typeface="Arial" pitchFamily="34" charset="0"/>
              </a:rPr>
              <a:t>%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- для квартир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30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%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- для </a:t>
            </a:r>
            <a:r>
              <a:rPr lang="ru-RU" sz="1100" dirty="0" err="1">
                <a:solidFill>
                  <a:srgbClr val="595959"/>
                </a:solidFill>
                <a:cs typeface="Arial" pitchFamily="34" charset="0"/>
              </a:rPr>
              <a:t>таунхаусов</a:t>
            </a:r>
            <a:endParaRPr lang="ru-RU" sz="1100" dirty="0">
              <a:solidFill>
                <a:srgbClr val="595959"/>
              </a:solidFill>
              <a:cs typeface="Arial" pitchFamily="34" charset="0"/>
            </a:endParaRP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50%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 - для жилых домов с земельным участком</a:t>
            </a:r>
            <a:endParaRPr lang="ru-RU" sz="1100" dirty="0" smtClean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Возможно 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предоставление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минимального пакета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документов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(8)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под залог квартиры при первоначальном взносе от </a:t>
            </a:r>
            <a:r>
              <a:rPr lang="ru-RU" sz="1100" b="1" dirty="0" smtClean="0">
                <a:solidFill>
                  <a:srgbClr val="F2950C"/>
                </a:solidFill>
                <a:ea typeface="Arial Unicode MS" pitchFamily="34" charset="-128"/>
                <a:cs typeface="Arial" pitchFamily="34" charset="0"/>
              </a:rPr>
              <a:t>30%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Страхование</a:t>
            </a:r>
            <a:r>
              <a:rPr lang="en-US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100" baseline="300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9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11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: 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Недвижимость (после регистрации права собственности)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– обязательное, Жизнь</a:t>
            </a:r>
            <a:r>
              <a:rPr lang="en-US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10</a:t>
            </a:r>
            <a:r>
              <a:rPr lang="en-US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- по выбору Заемщика</a:t>
            </a:r>
            <a:endParaRPr lang="ru-RU" sz="1100" dirty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80311" y="4855162"/>
            <a:ext cx="456456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90000"/>
              </a:lnSpc>
              <a:buFontTx/>
              <a:buAutoNum type="arabicParenBoth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Кредит предоставляется физ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лицам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в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т.ч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индивидуальным предпринимателям и собственникам бизнеса (с долей в уставном капитале не менее 10%)</a:t>
            </a:r>
          </a:p>
          <a:p>
            <a:pPr marL="180975" indent="-180975" algn="just">
              <a:lnSpc>
                <a:spcPct val="90000"/>
              </a:lnSpc>
              <a:buFont typeface="Wingdings" panose="05000000000000000000" pitchFamily="2" charset="2"/>
              <a:buAutoNum type="arabicParenBoth" startAt="2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Приобретение 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недвижимости у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юр.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лица (за исключением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ИП, инвестиционных фондов,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том числе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их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управляющей компании) по договору купли-продажи либо по договору участия в долевом строительстве (договору уступки прав требования). Обязательное условие – наличие у застройщика аккредитации в Банке</a:t>
            </a:r>
          </a:p>
          <a:p>
            <a:pPr marL="180975" indent="-180975" algn="just">
              <a:lnSpc>
                <a:spcPct val="90000"/>
              </a:lnSpc>
              <a:buFont typeface="Wingdings" panose="05000000000000000000" pitchFamily="2" charset="2"/>
              <a:buAutoNum type="arabicParenBoth" startAt="2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Недвижимость: квартира, жилой дом с земельным участком, </a:t>
            </a:r>
            <a:r>
              <a:rPr lang="ru-RU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таунхаус</a:t>
            </a:r>
          </a:p>
          <a:p>
            <a:pPr marL="180975" indent="-180975" algn="just">
              <a:lnSpc>
                <a:spcPct val="90000"/>
              </a:lnSpc>
              <a:buFont typeface="Wingdings" panose="05000000000000000000" pitchFamily="2" charset="2"/>
              <a:buAutoNum type="arabicParenBoth" startAt="2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1) Полное досрочное погашение ссуды (основного долга, не включая сумму начисленных процентов, комиссий и неустоек), ранее выданной на приобретение жилой недвижимости у юр. лица по договору купли-продажи либо по договору участия в долевом строительстве (договору уступки прав требования); 2) полное досрочное погашение ссуды (рефинансирование ранее рефинансированного кредита), выданного на цели, указанные в п.1)</a:t>
            </a:r>
          </a:p>
          <a:p>
            <a:pPr marL="180975" indent="-180975" algn="just">
              <a:lnSpc>
                <a:spcPct val="90000"/>
              </a:lnSpc>
              <a:buFont typeface="Wingdings" panose="05000000000000000000" pitchFamily="2" charset="2"/>
              <a:buAutoNum type="arabicParenBoth" startAt="2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 рождении 2-го и/или последующих детей с 01.07.2022 по 31.12.2022 период действия программы продлевается до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01.03.2023</a:t>
            </a:r>
          </a:p>
          <a:p>
            <a:pPr marL="180975" indent="-180975" algn="just">
              <a:lnSpc>
                <a:spcPct val="90000"/>
              </a:lnSpc>
              <a:buFont typeface="Wingdings" panose="05000000000000000000" pitchFamily="2" charset="2"/>
              <a:buAutoNum type="arabicParenBoth" startAt="2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кредитный договор могут быть включены третьи лица в качестве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созаемщиков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являющиеся гражданами РФ, на которых требование по наличию детей не распространяется 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207139" y="5064823"/>
            <a:ext cx="4956127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7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 рефинансировании сумма кредита не должна превышать 80% от стоимости объекта залога, указанной в первичном договоре приобретения (ДКП/ДДУ/УДДУ)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7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Паспорт гражданина РФ (предоставляется всеми совершеннолетними участниками сделки) и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свидетельства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 рождении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всех детей заемщика. Не применимо для компаний, не зарегистрированных  и не имеющих представительств на территории РФ, и неработающих пенсионеров.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7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случае отказа Заемщика от продления (перезаключения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иной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страховой компании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 договоров страхования жизни и риска потери трудоспособности, имущества, а также расторжения действующего договора страхования и возврата уплаченной страховой премии после предоставления кредита, Банк вправе увеличить процентную ставку (в соответствии с дополнительными условиями, влияющими на процентную ставку). Скорректированная процентная ставка устанавливается до даты окончательного возврата кредита и уплаты начисленных процентов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7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Применимо для заемщика/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созаемщика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доля дохода которого не менее 10% в совокупном доходе всех заемщиков/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созаемщиков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7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Для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кредитов, по которым залог в пользу банка будет зарегистрирован после выдачи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кредита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69596" y="2647222"/>
            <a:ext cx="4901246" cy="180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Период 1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действует: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" pitchFamily="34" charset="0"/>
              </a:rPr>
              <a:t>с момента выдачи кредита до предоставления документов, подтверждающих государственную регистрацию ипотеки в пользу Банка</a:t>
            </a:r>
            <a:r>
              <a:rPr lang="en-US" sz="1100" baseline="300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11)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" pitchFamily="34" charset="0"/>
              </a:rPr>
              <a:t>при невыполнении условий страхования</a:t>
            </a:r>
            <a:r>
              <a:rPr lang="en-US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9)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" pitchFamily="34" charset="0"/>
              </a:rPr>
              <a:t> и своих обязательств по уплате процентов за пользование кредитом</a:t>
            </a:r>
            <a:endParaRPr lang="ru-RU" sz="1100" baseline="30000" dirty="0" smtClean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" pitchFamily="34" charset="0"/>
            </a:endParaRP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i="1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Период 2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действует: с даты выдачи кредита на цели приобретения недвижимости/даты завершения </a:t>
            </a:r>
            <a:r>
              <a:rPr lang="ru-RU" sz="1100" i="1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Периода 1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до окончания кредитного договора </a:t>
            </a:r>
            <a:endParaRPr lang="ru-RU" sz="1100" dirty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8563949">
            <a:off x="7592101" y="437051"/>
            <a:ext cx="1659347" cy="29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9175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НОВИНКА! 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56" y="1447361"/>
            <a:ext cx="45815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67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9237" y="1524551"/>
            <a:ext cx="46208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Сумма </a:t>
            </a:r>
            <a:r>
              <a:rPr lang="ru-RU" sz="1200" dirty="0">
                <a:cs typeface="Arial" panose="020B0604020202020204" pitchFamily="34" charset="0"/>
              </a:rPr>
              <a:t>кредита: </a:t>
            </a:r>
            <a:r>
              <a:rPr lang="ru-RU" sz="1200" b="1" dirty="0">
                <a:solidFill>
                  <a:srgbClr val="F39A17"/>
                </a:solidFill>
                <a:cs typeface="Arial" panose="020B0604020202020204" pitchFamily="34" charset="0"/>
              </a:rPr>
              <a:t>от </a:t>
            </a:r>
            <a:r>
              <a:rPr lang="en-US" sz="1200" b="1" dirty="0">
                <a:solidFill>
                  <a:srgbClr val="F39A17"/>
                </a:solidFill>
                <a:cs typeface="Arial" panose="020B0604020202020204" pitchFamily="34" charset="0"/>
              </a:rPr>
              <a:t>3</a:t>
            </a:r>
            <a:r>
              <a:rPr lang="ru-RU" sz="12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00 </a:t>
            </a:r>
            <a:r>
              <a:rPr lang="ru-RU" sz="1200" b="1" dirty="0">
                <a:solidFill>
                  <a:srgbClr val="F39A17"/>
                </a:solidFill>
                <a:cs typeface="Arial" panose="020B0604020202020204" pitchFamily="34" charset="0"/>
              </a:rPr>
              <a:t>000 рублей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cs typeface="Arial" panose="020B0604020202020204" pitchFamily="34" charset="0"/>
              </a:rPr>
              <a:t>Срок кредитования: </a:t>
            </a:r>
            <a:r>
              <a:rPr lang="ru-RU" sz="1200" b="1" dirty="0">
                <a:solidFill>
                  <a:srgbClr val="F39A17"/>
                </a:solidFill>
                <a:cs typeface="Arial" panose="020B0604020202020204" pitchFamily="34" charset="0"/>
              </a:rPr>
              <a:t>до 25 лет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cs typeface="Arial" panose="020B0604020202020204" pitchFamily="34" charset="0"/>
              </a:rPr>
              <a:t>Процентная </a:t>
            </a:r>
            <a:r>
              <a:rPr lang="ru-RU" sz="1200" dirty="0" smtClean="0">
                <a:cs typeface="Arial" panose="020B0604020202020204" pitchFamily="34" charset="0"/>
              </a:rPr>
              <a:t>ставка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ru-RU" sz="1200" dirty="0" smtClean="0">
                <a:cs typeface="Arial" panose="020B0604020202020204" pitchFamily="34" charset="0"/>
              </a:rPr>
              <a:t>без тарифа за снижение: </a:t>
            </a:r>
            <a:r>
              <a:rPr lang="ru-RU" sz="1200" b="1" dirty="0">
                <a:solidFill>
                  <a:srgbClr val="F39A17"/>
                </a:solidFill>
                <a:cs typeface="Arial" panose="020B0604020202020204" pitchFamily="34" charset="0"/>
              </a:rPr>
              <a:t>от </a:t>
            </a:r>
            <a:r>
              <a:rPr lang="en-US" sz="18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8</a:t>
            </a:r>
            <a:r>
              <a:rPr lang="ru-RU" sz="18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,</a:t>
            </a:r>
            <a:r>
              <a:rPr lang="en-US" sz="18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99</a:t>
            </a:r>
            <a:r>
              <a:rPr lang="ru-RU" sz="18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%</a:t>
            </a:r>
            <a:r>
              <a:rPr lang="ru-RU" sz="12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 годовых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Процентная ставка с тарифом «Выгодный»: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F2950C"/>
                </a:solidFill>
                <a:cs typeface="Arial" panose="020B0604020202020204" pitchFamily="34" charset="0"/>
              </a:rPr>
              <a:t>7</a:t>
            </a:r>
            <a:r>
              <a:rPr lang="ru-RU" sz="1200" b="1" dirty="0" smtClean="0">
                <a:solidFill>
                  <a:srgbClr val="F2950C"/>
                </a:solidFill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F2950C"/>
                </a:solidFill>
                <a:cs typeface="Arial" panose="020B0604020202020204" pitchFamily="34" charset="0"/>
              </a:rPr>
              <a:t>49</a:t>
            </a:r>
            <a:r>
              <a:rPr lang="ru-RU" sz="1200" b="1" dirty="0" smtClean="0">
                <a:solidFill>
                  <a:srgbClr val="F2950C"/>
                </a:solidFill>
                <a:cs typeface="Arial" panose="020B0604020202020204" pitchFamily="34" charset="0"/>
              </a:rPr>
              <a:t>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Первоначальный взнос: </a:t>
            </a:r>
            <a:r>
              <a:rPr lang="ru-RU" sz="12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от </a:t>
            </a:r>
            <a:r>
              <a:rPr lang="en-US" sz="12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2</a:t>
            </a:r>
            <a:r>
              <a:rPr lang="ru-RU" sz="12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0%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Ипотека по двум документам: </a:t>
            </a:r>
            <a:r>
              <a:rPr lang="ru-RU" sz="12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при ПВ от 30%</a:t>
            </a:r>
            <a:endParaRPr lang="en-US" sz="1200" b="1" dirty="0">
              <a:solidFill>
                <a:srgbClr val="F39A17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39A17"/>
                </a:solidFill>
                <a:cs typeface="Arial" panose="020B0604020202020204" pitchFamily="34" charset="0"/>
              </a:rPr>
              <a:t>Дом с земельным участком, последняя </a:t>
            </a:r>
            <a:r>
              <a:rPr lang="en-US" sz="1200" dirty="0" smtClean="0">
                <a:solidFill>
                  <a:srgbClr val="F39A17"/>
                </a:solidFill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F39A17"/>
                </a:solidFill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F39A17"/>
                </a:solidFill>
                <a:cs typeface="Arial" panose="020B0604020202020204" pitchFamily="34" charset="0"/>
              </a:rPr>
              <a:t>доля в квартире – ДА!</a:t>
            </a:r>
            <a:endParaRPr lang="ru-RU" sz="1200" dirty="0">
              <a:solidFill>
                <a:srgbClr val="F39A17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313" y="4689661"/>
            <a:ext cx="351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Минимальный первоначальный взнос:</a:t>
            </a:r>
            <a:br>
              <a:rPr lang="ru-RU" sz="1200" dirty="0"/>
            </a:br>
            <a:r>
              <a:rPr lang="ru-RU" sz="1200" b="1" dirty="0">
                <a:solidFill>
                  <a:srgbClr val="F39A17"/>
                </a:solidFill>
              </a:rPr>
              <a:t>от 5%</a:t>
            </a:r>
            <a:r>
              <a:rPr lang="ru-RU" sz="1200" dirty="0"/>
              <a:t> </a:t>
            </a:r>
            <a:r>
              <a:rPr lang="ru-RU" sz="1200" dirty="0" smtClean="0"/>
              <a:t>при </a:t>
            </a:r>
            <a:r>
              <a:rPr lang="ru-RU" sz="1200" dirty="0"/>
              <a:t>использовании материнского </a:t>
            </a:r>
            <a:r>
              <a:rPr lang="ru-RU" sz="1200" dirty="0" smtClean="0"/>
              <a:t>капитала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Работаем с трудовым стажем </a:t>
            </a:r>
            <a:r>
              <a:rPr lang="ru-RU" sz="1200" dirty="0"/>
              <a:t>на </a:t>
            </a:r>
            <a:r>
              <a:rPr lang="ru-RU" sz="1200" dirty="0" smtClean="0"/>
              <a:t>текущем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месте </a:t>
            </a:r>
            <a:r>
              <a:rPr lang="ru-RU" sz="1200" dirty="0"/>
              <a:t>работы </a:t>
            </a:r>
            <a:r>
              <a:rPr lang="ru-RU" sz="1200" b="1" dirty="0" smtClean="0">
                <a:solidFill>
                  <a:srgbClr val="F39A17"/>
                </a:solidFill>
              </a:rPr>
              <a:t>от </a:t>
            </a:r>
            <a:r>
              <a:rPr lang="ru-RU" sz="1200" b="1" dirty="0">
                <a:solidFill>
                  <a:srgbClr val="F39A17"/>
                </a:solidFill>
              </a:rPr>
              <a:t>3 </a:t>
            </a:r>
            <a:r>
              <a:rPr lang="ru-RU" sz="1200" b="1" dirty="0" smtClean="0">
                <a:solidFill>
                  <a:srgbClr val="F39A17"/>
                </a:solidFill>
              </a:rPr>
              <a:t>месяцев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10030042" y="7061200"/>
            <a:ext cx="663358" cy="3762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B7438668-7D67-484D-9731-F7DF8106DC22}" type="slidenum">
              <a:rPr lang="ru-RU" smtClean="0">
                <a:solidFill>
                  <a:srgbClr val="0D6CB5"/>
                </a:solidFill>
              </a:rPr>
              <a:pPr/>
              <a:t>6</a:t>
            </a:fld>
            <a:endParaRPr lang="ru-RU" dirty="0">
              <a:solidFill>
                <a:srgbClr val="0D6CB5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07358" y="564696"/>
            <a:ext cx="9673381" cy="836640"/>
          </a:xfrm>
          <a:prstGeom prst="rect">
            <a:avLst/>
          </a:prstGeom>
        </p:spPr>
        <p:txBody>
          <a:bodyPr lIns="81272" tIns="40636" rIns="81272" bIns="40636"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ПРИОБРЕТЕНИЕ  ЖИЛОЙ НЕДВИЖИМОСТИ </a:t>
            </a:r>
            <a:br>
              <a:rPr lang="ru-RU" dirty="0"/>
            </a:br>
            <a:r>
              <a:rPr lang="ru-RU" dirty="0"/>
              <a:t>НА ПЕРВИЧНОМ И ВТОРИЧНОМ РЫНКЕ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32" y="1585062"/>
            <a:ext cx="3229825" cy="30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1936108" y="1745796"/>
            <a:ext cx="3084749" cy="836640"/>
          </a:xfrm>
          <a:prstGeom prst="rect">
            <a:avLst/>
          </a:prstGeom>
        </p:spPr>
        <p:txBody>
          <a:bodyPr lIns="81272" tIns="40636" rIns="81272" bIns="40636"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Ипотека на </a:t>
            </a:r>
            <a:r>
              <a:rPr lang="ru-RU" sz="1800" dirty="0" smtClean="0">
                <a:solidFill>
                  <a:schemeClr val="bg1"/>
                </a:solidFill>
              </a:rPr>
              <a:t>первичном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рынке от </a:t>
            </a:r>
            <a:r>
              <a:rPr lang="en-US" sz="1800" dirty="0" smtClean="0">
                <a:solidFill>
                  <a:schemeClr val="bg1"/>
                </a:solidFill>
              </a:rPr>
              <a:t>7</a:t>
            </a:r>
            <a:r>
              <a:rPr lang="ru-RU" sz="1800" dirty="0" smtClean="0">
                <a:solidFill>
                  <a:schemeClr val="bg1"/>
                </a:solidFill>
              </a:rPr>
              <a:t>,</a:t>
            </a:r>
            <a:r>
              <a:rPr lang="en-US" sz="1800" dirty="0" smtClean="0">
                <a:solidFill>
                  <a:schemeClr val="bg1"/>
                </a:solidFill>
              </a:rPr>
              <a:t>49</a:t>
            </a:r>
            <a:r>
              <a:rPr lang="ru-RU" sz="1800" dirty="0" smtClean="0">
                <a:solidFill>
                  <a:schemeClr val="bg1"/>
                </a:solidFill>
              </a:rPr>
              <a:t>%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47" y="3415144"/>
            <a:ext cx="3352548" cy="319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5685721" y="3603171"/>
            <a:ext cx="3084749" cy="836640"/>
          </a:xfrm>
          <a:prstGeom prst="rect">
            <a:avLst/>
          </a:prstGeom>
        </p:spPr>
        <p:txBody>
          <a:bodyPr lIns="81272" tIns="40636" rIns="81272" bIns="40636"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Ипотека на вторичном </a:t>
            </a:r>
          </a:p>
          <a:p>
            <a:r>
              <a:rPr lang="ru-RU" sz="1800" dirty="0">
                <a:solidFill>
                  <a:schemeClr val="bg1"/>
                </a:solidFill>
              </a:rPr>
              <a:t>рынке от </a:t>
            </a:r>
            <a:r>
              <a:rPr lang="en-US" sz="1800" dirty="0" smtClean="0">
                <a:solidFill>
                  <a:schemeClr val="bg1"/>
                </a:solidFill>
              </a:rPr>
              <a:t>7</a:t>
            </a:r>
            <a:r>
              <a:rPr lang="ru-RU" sz="1800" dirty="0" smtClean="0">
                <a:solidFill>
                  <a:schemeClr val="bg1"/>
                </a:solidFill>
              </a:rPr>
              <a:t>,</a:t>
            </a:r>
            <a:r>
              <a:rPr lang="en-US" sz="1800" dirty="0" smtClean="0">
                <a:solidFill>
                  <a:schemeClr val="bg1"/>
                </a:solidFill>
              </a:rPr>
              <a:t>49</a:t>
            </a:r>
            <a:r>
              <a:rPr lang="ru-RU" sz="1800" dirty="0" smtClean="0">
                <a:solidFill>
                  <a:schemeClr val="bg1"/>
                </a:solidFill>
              </a:rPr>
              <a:t>%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03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5019" y="2227595"/>
            <a:ext cx="44476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скидка - </a:t>
            </a:r>
            <a:r>
              <a:rPr lang="ru-RU" sz="36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0,5 %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для работников </a:t>
            </a:r>
            <a:r>
              <a:rPr lang="ru-RU" sz="1800" b="1" dirty="0" smtClean="0">
                <a:solidFill>
                  <a:srgbClr val="F2950C"/>
                </a:solidFill>
                <a:cs typeface="Arial" panose="020B0604020202020204" pitchFamily="34" charset="0"/>
              </a:rPr>
              <a:t>государственных, бюджетных и муниципальных</a:t>
            </a:r>
            <a:r>
              <a:rPr lang="ru-RU" sz="1800" dirty="0" smtClean="0">
                <a:cs typeface="Arial" panose="020B0604020202020204" pitchFamily="34" charset="0"/>
              </a:rPr>
              <a:t> </a:t>
            </a:r>
            <a:r>
              <a:rPr lang="ru-RU" sz="1200" dirty="0" smtClean="0">
                <a:cs typeface="Arial" panose="020B0604020202020204" pitchFamily="34" charset="0"/>
              </a:rPr>
              <a:t>предприятий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для </a:t>
            </a:r>
            <a:r>
              <a:rPr lang="ru-RU" sz="1200" dirty="0">
                <a:cs typeface="Arial" panose="020B0604020202020204" pitchFamily="34" charset="0"/>
              </a:rPr>
              <a:t>компаний</a:t>
            </a:r>
            <a:r>
              <a:rPr lang="ru-RU" sz="1800" b="1" dirty="0">
                <a:solidFill>
                  <a:srgbClr val="F39A17"/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cs typeface="Arial" panose="020B0604020202020204" pitchFamily="34" charset="0"/>
              </a:rPr>
              <a:t>с численностью</a:t>
            </a:r>
            <a:r>
              <a:rPr lang="ru-RU" sz="1800" b="1" dirty="0">
                <a:solidFill>
                  <a:srgbClr val="F39A17"/>
                </a:solidFill>
                <a:cs typeface="Arial" panose="020B0604020202020204" pitchFamily="34" charset="0"/>
              </a:rPr>
              <a:t> более 500 </a:t>
            </a:r>
            <a:r>
              <a:rPr lang="ru-RU" sz="18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сотрудников </a:t>
            </a:r>
            <a:r>
              <a:rPr lang="ru-RU" sz="1200" dirty="0" smtClean="0">
                <a:cs typeface="Arial" panose="020B0604020202020204" pitchFamily="34" charset="0"/>
              </a:rPr>
              <a:t>(опция «Надежный работодатель»)</a:t>
            </a:r>
            <a:endParaRPr lang="ru-RU" sz="1800" b="1" dirty="0" smtClean="0">
              <a:solidFill>
                <a:srgbClr val="F39A17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для сотрудников компаний </a:t>
            </a:r>
            <a:r>
              <a:rPr lang="ru-RU" sz="1800" b="1" dirty="0" smtClean="0">
                <a:solidFill>
                  <a:srgbClr val="F2950C"/>
                </a:solidFill>
                <a:cs typeface="Arial" panose="020B0604020202020204" pitchFamily="34" charset="0"/>
              </a:rPr>
              <a:t>с прямым государственным участием</a:t>
            </a:r>
            <a:endParaRPr lang="ru-RU" sz="1800" b="1" dirty="0">
              <a:solidFill>
                <a:srgbClr val="F2950C"/>
              </a:solidFill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10030042" y="7061200"/>
            <a:ext cx="663358" cy="3762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B7438668-7D67-484D-9731-F7DF8106DC22}" type="slidenum">
              <a:rPr lang="ru-RU" smtClean="0">
                <a:solidFill>
                  <a:srgbClr val="0D6CB5"/>
                </a:solidFill>
              </a:rPr>
              <a:pPr/>
              <a:t>7</a:t>
            </a:fld>
            <a:endParaRPr lang="ru-RU" dirty="0">
              <a:solidFill>
                <a:srgbClr val="0D6CB5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07358" y="564696"/>
            <a:ext cx="9673381" cy="836640"/>
          </a:xfrm>
          <a:prstGeom prst="rect">
            <a:avLst/>
          </a:prstGeom>
        </p:spPr>
        <p:txBody>
          <a:bodyPr lIns="81272" tIns="40636" rIns="81272" bIns="40636"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ПРИОБРЕТЕНИЕ  </a:t>
            </a:r>
            <a:r>
              <a:rPr lang="ru-RU" dirty="0"/>
              <a:t>ЖИЛОЙ НЕДВИЖИМОСТИ </a:t>
            </a:r>
            <a:br>
              <a:rPr lang="ru-RU" dirty="0"/>
            </a:br>
            <a:r>
              <a:rPr lang="ru-RU" dirty="0"/>
              <a:t>НА ПЕРВИЧНОМ И ВТОРИЧНОМ </a:t>
            </a:r>
            <a:r>
              <a:rPr lang="ru-RU" dirty="0" smtClean="0"/>
              <a:t>РЫНКЕ: </a:t>
            </a:r>
            <a:r>
              <a:rPr lang="ru-RU" dirty="0" smtClean="0">
                <a:solidFill>
                  <a:srgbClr val="F39A17"/>
                </a:solidFill>
              </a:rPr>
              <a:t>СПЕЦИАЛЬНЫЕ УСЛОВИЯ !</a:t>
            </a:r>
            <a:endParaRPr lang="ru-RU" dirty="0">
              <a:solidFill>
                <a:srgbClr val="F39A1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1" y="2332069"/>
            <a:ext cx="4505848" cy="23050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0893" y="4637166"/>
            <a:ext cx="4234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0B5BC"/>
                </a:solidFill>
                <a:cs typeface="Arial" panose="020B0604020202020204" pitchFamily="34" charset="0"/>
              </a:rPr>
              <a:t>от </a:t>
            </a:r>
            <a:r>
              <a:rPr lang="en-US" sz="40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6</a:t>
            </a:r>
            <a:r>
              <a:rPr lang="ru-RU" sz="40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,</a:t>
            </a:r>
            <a:r>
              <a:rPr lang="en-US" sz="40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99</a:t>
            </a:r>
            <a:r>
              <a:rPr lang="ru-RU" sz="40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%</a:t>
            </a:r>
            <a:r>
              <a:rPr lang="ru-RU" sz="3200" b="1" dirty="0" smtClean="0">
                <a:solidFill>
                  <a:srgbClr val="20B5BC"/>
                </a:solidFill>
                <a:cs typeface="Arial" panose="020B0604020202020204" pitchFamily="34" charset="0"/>
              </a:rPr>
              <a:t> годовых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0044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8668-7D67-484D-9731-F7DF8106DC22}" type="slidenum">
              <a:rPr lang="ru-RU" smtClean="0">
                <a:solidFill>
                  <a:srgbClr val="0D6CB5"/>
                </a:solidFill>
              </a:rPr>
              <a:pPr/>
              <a:t>8</a:t>
            </a:fld>
            <a:endParaRPr lang="ru-RU" dirty="0">
              <a:solidFill>
                <a:srgbClr val="0D6CB5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ПРИОБРЕТЕНИЕ НЕДВИЖИМОСТИ</a:t>
            </a:r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70536" y="1297271"/>
            <a:ext cx="4397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КРЕДИТ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(1)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НА ПРИОБРЕТЕНИЕ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(2)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НЕДВИЖИМОСТИ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(3)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ПОД ЗАЛОГ ПРИОБРЕТАЕМОЙ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НЕДВИЖИМОСТИ</a:t>
            </a:r>
            <a:r>
              <a:rPr lang="ru-RU" sz="1200" b="1" baseline="30000" dirty="0">
                <a:solidFill>
                  <a:srgbClr val="20B5BC"/>
                </a:solidFill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НА ПЕРВИЧНОМ</a:t>
            </a:r>
            <a:r>
              <a:rPr lang="ru-RU" sz="1200" b="1" baseline="30000" dirty="0" smtClean="0">
                <a:solidFill>
                  <a:srgbClr val="20B5BC"/>
                </a:solidFill>
                <a:cs typeface="Arial" pitchFamily="34" charset="0"/>
              </a:rPr>
              <a:t>(4)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 И ВТОРИЧНОМ РЫНКЕ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296592" y="1366922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182822" y="1366921"/>
            <a:ext cx="190500" cy="18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370748" y="1289916"/>
            <a:ext cx="37406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ПРОЦЕНТНЫЕ СТАВКИ, % ГОДОВЫХ</a:t>
            </a:r>
            <a:endParaRPr lang="ru-RU" sz="1300" b="1" dirty="0" smtClean="0">
              <a:solidFill>
                <a:srgbClr val="A6A6A6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72309" y="6607567"/>
            <a:ext cx="9436596" cy="28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70" tIns="51435" rIns="102870" bIns="51435">
            <a:spAutoFit/>
          </a:bodyPr>
          <a:lstStyle/>
          <a:p>
            <a:pPr>
              <a:spcAft>
                <a:spcPts val="450"/>
              </a:spcAft>
            </a:pP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ВОСПОЛЬЗУЙТЕСЬ ТАРИФОМ ТАРИФНОЙ СЕТКИ «</a:t>
            </a:r>
            <a:r>
              <a:rPr lang="ru-RU" sz="1200" b="1" dirty="0" smtClean="0">
                <a:solidFill>
                  <a:srgbClr val="F39A17"/>
                </a:solidFill>
                <a:cs typeface="Arial" pitchFamily="34" charset="0"/>
              </a:rPr>
              <a:t>ВЫБЕРИ СВОЮ СТАВКУ</a:t>
            </a:r>
            <a:r>
              <a:rPr lang="ru-RU" sz="1200" b="1" dirty="0" smtClean="0">
                <a:solidFill>
                  <a:srgbClr val="20B5BC"/>
                </a:solidFill>
                <a:cs typeface="Arial" pitchFamily="34" charset="0"/>
              </a:rPr>
              <a:t>»!</a:t>
            </a:r>
            <a:endParaRPr lang="ru-RU" sz="1200" b="1" dirty="0">
              <a:solidFill>
                <a:srgbClr val="20B5BC"/>
              </a:solidFill>
              <a:cs typeface="Arial" pitchFamily="34" charset="0"/>
            </a:endParaRPr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507000" y="6497325"/>
            <a:ext cx="9450088" cy="5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defTabSz="1019175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70748" y="1516674"/>
            <a:ext cx="4638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 первичном/ вторичном рынке, при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доходе, подтвержденном справкой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2-НДФЛ,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 применением тарифа «Выгодный»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689" y="2042730"/>
            <a:ext cx="4727707" cy="445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180975" defTabSz="787400" ea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Минимальный первоначальный взнос:</a:t>
            </a:r>
            <a:endParaRPr lang="ru-RU" sz="1100" dirty="0">
              <a:solidFill>
                <a:srgbClr val="595959"/>
              </a:solidFill>
              <a:cs typeface="Arial" pitchFamily="34" charset="0"/>
            </a:endParaRPr>
          </a:p>
          <a:p>
            <a:pPr marL="361950" lvl="5" indent="-180975" defTabSz="787400" eaLnBrk="0" hangingPunct="0">
              <a:lnSpc>
                <a:spcPct val="130000"/>
              </a:lnSpc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cs typeface="Arial" pitchFamily="34" charset="0"/>
              </a:rPr>
              <a:t>5%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при использовании материнского капитала (до перечисления средств из ПФР)</a:t>
            </a:r>
            <a:r>
              <a:rPr lang="ru-RU" sz="1100" baseline="30000" dirty="0" smtClean="0">
                <a:solidFill>
                  <a:srgbClr val="595959"/>
                </a:solidFill>
                <a:cs typeface="Arial" pitchFamily="34" charset="0"/>
              </a:rPr>
              <a:t>(5</a:t>
            </a:r>
            <a:r>
              <a:rPr lang="ru-RU" sz="1100" baseline="30000" dirty="0">
                <a:solidFill>
                  <a:srgbClr val="595959"/>
                </a:solidFill>
                <a:cs typeface="Arial" pitchFamily="34" charset="0"/>
              </a:rPr>
              <a:t>) (</a:t>
            </a:r>
            <a:r>
              <a:rPr lang="ru-RU" sz="1100" baseline="30000" dirty="0" smtClean="0">
                <a:solidFill>
                  <a:srgbClr val="595959"/>
                </a:solidFill>
                <a:cs typeface="Arial" pitchFamily="34" charset="0"/>
              </a:rPr>
              <a:t>6)</a:t>
            </a:r>
            <a:endParaRPr lang="ru-RU" sz="1100" baseline="30000" dirty="0">
              <a:solidFill>
                <a:srgbClr val="595959"/>
              </a:solidFill>
              <a:cs typeface="Arial" pitchFamily="34" charset="0"/>
            </a:endParaRPr>
          </a:p>
          <a:p>
            <a:pPr marL="361950" lvl="5" indent="-180975" defTabSz="787400" eaLnBrk="0" hangingPunct="0">
              <a:lnSpc>
                <a:spcPct val="130000"/>
              </a:lnSpc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cs typeface="Arial" pitchFamily="34" charset="0"/>
              </a:rPr>
              <a:t>20</a:t>
            </a:r>
            <a:r>
              <a:rPr lang="ru-RU" sz="1100" b="1" dirty="0">
                <a:solidFill>
                  <a:srgbClr val="F39A17"/>
                </a:solidFill>
                <a:cs typeface="Arial" pitchFamily="34" charset="0"/>
              </a:rPr>
              <a:t>%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 для квартир (выкуп последней доли)</a:t>
            </a:r>
            <a:r>
              <a:rPr lang="ru-RU" sz="1100" baseline="30000" dirty="0">
                <a:solidFill>
                  <a:srgbClr val="595959"/>
                </a:solidFill>
                <a:cs typeface="Arial" pitchFamily="34" charset="0"/>
              </a:rPr>
              <a:t>(7)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/апартаментов</a:t>
            </a:r>
            <a:r>
              <a:rPr lang="ru-RU" sz="1100" baseline="30000" dirty="0">
                <a:solidFill>
                  <a:srgbClr val="595959"/>
                </a:solidFill>
                <a:cs typeface="Arial" pitchFamily="34" charset="0"/>
              </a:rPr>
              <a:t>(8)</a:t>
            </a:r>
            <a:endParaRPr lang="ru-RU" sz="1100" baseline="30000" dirty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  <a:p>
            <a:pPr marL="361950" lvl="5" indent="-180975" defTabSz="787400" eaLnBrk="0" hangingPunct="0">
              <a:lnSpc>
                <a:spcPct val="130000"/>
              </a:lnSpc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cs typeface="Arial" pitchFamily="34" charset="0"/>
              </a:rPr>
              <a:t>30</a:t>
            </a:r>
            <a:r>
              <a:rPr lang="ru-RU" sz="1100" b="1" dirty="0">
                <a:solidFill>
                  <a:srgbClr val="F39A17"/>
                </a:solidFill>
                <a:cs typeface="Arial" pitchFamily="34" charset="0"/>
              </a:rPr>
              <a:t>%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для комнат</a:t>
            </a:r>
            <a:r>
              <a:rPr lang="ru-RU" sz="1100" baseline="30000" dirty="0">
                <a:solidFill>
                  <a:srgbClr val="595959"/>
                </a:solidFill>
                <a:cs typeface="Arial" pitchFamily="34" charset="0"/>
              </a:rPr>
              <a:t>(7),(9)</a:t>
            </a:r>
            <a:r>
              <a:rPr lang="ru-RU" sz="1100" baseline="300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и </a:t>
            </a:r>
            <a:r>
              <a:rPr lang="ru-RU" sz="1100" dirty="0" err="1">
                <a:solidFill>
                  <a:srgbClr val="595959"/>
                </a:solidFill>
                <a:cs typeface="Arial" pitchFamily="34" charset="0"/>
              </a:rPr>
              <a:t>таунхаусов</a:t>
            </a:r>
            <a:endParaRPr lang="ru-RU" sz="1100" dirty="0">
              <a:solidFill>
                <a:srgbClr val="595959"/>
              </a:solidFill>
              <a:cs typeface="Arial" pitchFamily="34" charset="0"/>
            </a:endParaRPr>
          </a:p>
          <a:p>
            <a:pPr marL="361950" lvl="5" indent="-180975" defTabSz="787400" eaLnBrk="0" hangingPunct="0">
              <a:lnSpc>
                <a:spcPct val="130000"/>
              </a:lnSpc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b="1" dirty="0" smtClean="0">
                <a:solidFill>
                  <a:srgbClr val="F39A17"/>
                </a:solidFill>
                <a:cs typeface="Arial" pitchFamily="34" charset="0"/>
              </a:rPr>
              <a:t>50%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для </a:t>
            </a: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жилого дома с земельным участком и нежилой недвижимости </a:t>
            </a:r>
            <a:endParaRPr lang="ru-RU" sz="1100" dirty="0">
              <a:solidFill>
                <a:srgbClr val="595959"/>
              </a:solidFill>
              <a:cs typeface="Arial" pitchFamily="34" charset="0"/>
            </a:endParaRP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cs typeface="Arial" pitchFamily="34" charset="0"/>
              </a:rPr>
              <a:t>Минимальная сумма </a:t>
            </a:r>
            <a:r>
              <a:rPr lang="ru-RU" sz="1100" dirty="0">
                <a:solidFill>
                  <a:srgbClr val="595959"/>
                </a:solidFill>
                <a:cs typeface="Arial" pitchFamily="34" charset="0"/>
              </a:rPr>
              <a:t>кредита: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от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300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000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рублей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Максимальная сумма кредита: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6 000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000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рублей – для целей покупки нежилой недвижимости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Срок кредита: 12 –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300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месяцев, для целей покупки нежилой недвижимости – не более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120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месяцев</a:t>
            </a:r>
          </a:p>
          <a:p>
            <a:pPr marL="180975" lvl="1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80000"/>
              <a:buFont typeface="Wingdings" pitchFamily="2" charset="2"/>
              <a:buChar char="n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Возможно 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предоставление минимального пакета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документов</a:t>
            </a:r>
            <a:r>
              <a:rPr lang="ru-RU" sz="1100" baseline="300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(10)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при одновременном выполнении условий: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подача заявки на сумму до </a:t>
            </a:r>
            <a:r>
              <a:rPr lang="ru-RU" sz="1100" b="1" dirty="0" smtClean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5 000 000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рублей </a:t>
            </a:r>
            <a:endParaRPr lang="en-US" sz="1100" dirty="0" smtClean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внесении первоначального взноса в размере не менее </a:t>
            </a:r>
            <a:r>
              <a:rPr lang="ru-RU" sz="1100" b="1" dirty="0">
                <a:solidFill>
                  <a:srgbClr val="F39A17"/>
                </a:solidFill>
                <a:ea typeface="Arial Unicode MS" pitchFamily="34" charset="-128"/>
                <a:cs typeface="Arial" pitchFamily="34" charset="0"/>
              </a:rPr>
              <a:t>30%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для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квартир</a:t>
            </a:r>
            <a:r>
              <a:rPr lang="en-US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/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апартаментов</a:t>
            </a:r>
            <a:r>
              <a:rPr lang="en-US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/</a:t>
            </a:r>
            <a:r>
              <a:rPr lang="ru-RU" sz="1100" dirty="0" err="1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таунхаусов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, </a:t>
            </a:r>
            <a:r>
              <a:rPr lang="ru-RU" sz="1100" b="1" dirty="0">
                <a:solidFill>
                  <a:srgbClr val="F2950C"/>
                </a:solidFill>
                <a:ea typeface="Arial Unicode MS" pitchFamily="34" charset="-128"/>
                <a:cs typeface="Arial" pitchFamily="34" charset="0"/>
              </a:rPr>
              <a:t>50%</a:t>
            </a: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 для жилого дома с земельным участком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заемщик не является ИП/собственником бизнеса</a:t>
            </a:r>
          </a:p>
          <a:p>
            <a:pPr marL="361950" lvl="2" indent="-180975" defTabSz="787400" eaLnBrk="0" hangingPunct="0">
              <a:spcBef>
                <a:spcPts val="0"/>
              </a:spcBef>
              <a:spcAft>
                <a:spcPts val="450"/>
              </a:spcAft>
              <a:buClr>
                <a:srgbClr val="20B5BC"/>
              </a:buClr>
              <a:buSzPct val="70000"/>
              <a:buFont typeface="Arial" panose="020B0604020202020204" pitchFamily="34" charset="0"/>
              <a:buChar char="■"/>
              <a:tabLst>
                <a:tab pos="0" algn="l"/>
              </a:tabLst>
              <a:defRPr/>
            </a:pPr>
            <a:r>
              <a:rPr lang="ru-RU" sz="1100" dirty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наличие постоянной/временной регистрации на территории </a:t>
            </a:r>
            <a:r>
              <a:rPr lang="ru-RU" sz="1100" dirty="0" smtClean="0">
                <a:solidFill>
                  <a:srgbClr val="595959"/>
                </a:solidFill>
                <a:ea typeface="Arial Unicode MS" pitchFamily="34" charset="-128"/>
                <a:cs typeface="Arial" pitchFamily="34" charset="0"/>
              </a:rPr>
              <a:t>РФ</a:t>
            </a:r>
            <a:endParaRPr lang="ru-RU" sz="1100" dirty="0">
              <a:solidFill>
                <a:srgbClr val="595959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392528" y="3850033"/>
            <a:ext cx="456456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90000"/>
              </a:lnSpc>
              <a:buFontTx/>
              <a:buAutoNum type="arabicParenBoth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Кредит предоставляется </a:t>
            </a:r>
            <a:r>
              <a:rPr lang="ru-RU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физ.лицам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в т.ч. индивидуальным предпринимателям и собственникам бизнеса (с долей в уставном капитале не менее 10%)</a:t>
            </a:r>
          </a:p>
          <a:p>
            <a:pPr marL="180975" indent="-180975" algn="just">
              <a:lnSpc>
                <a:spcPct val="90000"/>
              </a:lnSpc>
              <a:buFontTx/>
              <a:buAutoNum type="arabicParenBoth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Для приобретения или приобретения и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проведения ремонта недвижимости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80975" indent="-180975" algn="just">
              <a:lnSpc>
                <a:spcPct val="90000"/>
              </a:lnSpc>
              <a:buFontTx/>
              <a:buAutoNum type="arabicParenBoth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Недвижимость: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квартира в многоквартирном доме,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апартаменты,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комната, в </a:t>
            </a:r>
            <a:r>
              <a:rPr lang="ru-RU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т.ч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выраженная в долях (только на вторичном рынке), </a:t>
            </a:r>
            <a:r>
              <a:rPr lang="ru-RU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таунхаус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жилой (садовый) дом с земельным участком, нежилая недвижимость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351698" y="4411788"/>
            <a:ext cx="4583262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90000"/>
              </a:lnSpc>
            </a:pPr>
            <a:endParaRPr lang="ru-RU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 стадии строительства, при условии аккредитации застройщика в Банке. До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гос.регистрации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права собственности на приобретаемый объект недвижимости залогом выступает право требования на строящееся недвижимое имущество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применимо к сделкам по предварительным договорам купли-продажи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20% при использовании материнского капитала (после перечисления средств из ПФР)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Для комнаты/ доли: при передаче в залог всей квартиры максимальная величина К/З рассчитывается исходя из рыночной стоимости всей квартиры, а минимальный первоначальный взнос составит 5% от приобретаемой комнаты/ доли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ПВ от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в случае подтверждения дохода справкой по форме Банка/свободной форме/договором аренды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Применимо только для покупки на вторичном рынке. Допускается приобретение комнаты/комнаты выраженной в долях.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Паспорт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гражданина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РФ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либо паспорт иностранного государства (предоставляется всеми совершеннолетними участниками сделки) и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заявление-анкета с обязательным предоставлением ИНН работодателя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 использовании материнского капитала</a:t>
            </a:r>
          </a:p>
          <a:p>
            <a:pPr marL="228600" indent="-228600" algn="just">
              <a:lnSpc>
                <a:spcPct val="90000"/>
              </a:lnSpc>
              <a:buFont typeface="Wingdings" panose="05000000000000000000" pitchFamily="2" charset="2"/>
              <a:buAutoNum type="arabicParenBoth" startAt="4"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применимо для упрощенного пакета документов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95" y="1855228"/>
            <a:ext cx="44672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85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907852"/>
            <a:ext cx="30003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7775" y="1844811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B5BC"/>
                </a:solidFill>
              </a:rPr>
              <a:t>РЕФИНАНСИРОВАНИЕ В ТКБ</a:t>
            </a:r>
            <a:r>
              <a:rPr lang="en-US" sz="1400" b="1" dirty="0" smtClean="0">
                <a:solidFill>
                  <a:srgbClr val="20B5BC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20B5BC"/>
                </a:solidFill>
              </a:rPr>
              <a:t>ТЕПЕРЬ ЕЩЕ ВЫГОДНЕЕ!</a:t>
            </a:r>
            <a:endParaRPr lang="ru-RU" sz="1400" b="1" dirty="0">
              <a:solidFill>
                <a:srgbClr val="20B5B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7775" y="2403092"/>
            <a:ext cx="438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39A17"/>
                </a:solidFill>
              </a:rPr>
              <a:t>СНИЖЕНИЕ</a:t>
            </a:r>
            <a:r>
              <a:rPr lang="en-US" sz="1400" b="1" dirty="0" smtClean="0">
                <a:solidFill>
                  <a:srgbClr val="F39A17"/>
                </a:solidFill>
              </a:rPr>
              <a:t> </a:t>
            </a:r>
            <a:r>
              <a:rPr lang="ru-RU" sz="1400" b="1" dirty="0" smtClean="0">
                <a:solidFill>
                  <a:srgbClr val="F39A17"/>
                </a:solidFill>
              </a:rPr>
              <a:t>СТАВОК!</a:t>
            </a:r>
            <a:endParaRPr lang="ru-RU" sz="1400" dirty="0">
              <a:solidFill>
                <a:srgbClr val="F39A1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7775" y="3030346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l"/>
            <a:r>
              <a:rPr lang="ru-RU" b="1" dirty="0">
                <a:solidFill>
                  <a:srgbClr val="20B5BC"/>
                </a:solidFill>
              </a:rPr>
              <a:t>Рефинансируй свой </a:t>
            </a:r>
            <a:endParaRPr lang="en-US" b="1" dirty="0" smtClean="0">
              <a:solidFill>
                <a:srgbClr val="20B5BC"/>
              </a:solidFill>
            </a:endParaRPr>
          </a:p>
          <a:p>
            <a:pPr algn="l"/>
            <a:r>
              <a:rPr lang="ru-RU" b="1" dirty="0" smtClean="0">
                <a:solidFill>
                  <a:srgbClr val="20B5BC"/>
                </a:solidFill>
              </a:rPr>
              <a:t>Ипотечный</a:t>
            </a:r>
            <a:r>
              <a:rPr lang="en-US" b="1" dirty="0" smtClean="0">
                <a:solidFill>
                  <a:srgbClr val="20B5BC"/>
                </a:solidFill>
              </a:rPr>
              <a:t> </a:t>
            </a:r>
            <a:r>
              <a:rPr lang="ru-RU" b="1" dirty="0" smtClean="0">
                <a:solidFill>
                  <a:srgbClr val="20B5BC"/>
                </a:solidFill>
              </a:rPr>
              <a:t>кредит </a:t>
            </a:r>
            <a:r>
              <a:rPr lang="ru-RU" b="1" dirty="0">
                <a:solidFill>
                  <a:srgbClr val="20B5BC"/>
                </a:solidFill>
              </a:rPr>
              <a:t>по </a:t>
            </a:r>
            <a:r>
              <a:rPr lang="ru-RU" b="1" dirty="0" smtClean="0">
                <a:solidFill>
                  <a:srgbClr val="20B5BC"/>
                </a:solidFill>
              </a:rPr>
              <a:t>ставке</a:t>
            </a:r>
            <a:endParaRPr lang="en-US" b="1" dirty="0" smtClean="0">
              <a:solidFill>
                <a:srgbClr val="20B5BC"/>
              </a:solidFill>
            </a:endParaRPr>
          </a:p>
          <a:p>
            <a:pPr algn="l"/>
            <a:r>
              <a:rPr lang="ru-RU" b="1" dirty="0" smtClean="0">
                <a:solidFill>
                  <a:srgbClr val="20B5BC"/>
                </a:solidFill>
              </a:rPr>
              <a:t>без </a:t>
            </a:r>
            <a:r>
              <a:rPr lang="ru-RU" b="1" dirty="0">
                <a:solidFill>
                  <a:srgbClr val="20B5BC"/>
                </a:solidFill>
              </a:rPr>
              <a:t>дополнительных </a:t>
            </a:r>
            <a:endParaRPr lang="en-US" b="1" dirty="0" smtClean="0">
              <a:solidFill>
                <a:srgbClr val="20B5BC"/>
              </a:solidFill>
            </a:endParaRPr>
          </a:p>
          <a:p>
            <a:pPr algn="l"/>
            <a:r>
              <a:rPr lang="ru-RU" b="1" dirty="0" smtClean="0">
                <a:solidFill>
                  <a:srgbClr val="20B5BC"/>
                </a:solidFill>
              </a:rPr>
              <a:t>комиссий и затрат!</a:t>
            </a:r>
            <a:endParaRPr lang="ru-RU" b="1" dirty="0">
              <a:solidFill>
                <a:srgbClr val="20B5B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7775" y="4172837"/>
            <a:ext cx="5122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Ставка от </a:t>
            </a:r>
            <a:r>
              <a:rPr lang="ru-RU" sz="1200" b="1" dirty="0" smtClean="0">
                <a:solidFill>
                  <a:srgbClr val="20B5BC"/>
                </a:solidFill>
              </a:rPr>
              <a:t>7,49%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при использовании Кредитного конструктора!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7775" y="4633347"/>
            <a:ext cx="521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Сумма кредита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rgbClr val="F39A17"/>
                </a:solidFill>
              </a:rPr>
              <a:t>от </a:t>
            </a:r>
            <a:r>
              <a:rPr lang="en-US" sz="1200" b="1" dirty="0">
                <a:solidFill>
                  <a:srgbClr val="F39A17"/>
                </a:solidFill>
              </a:rPr>
              <a:t>3</a:t>
            </a:r>
            <a:r>
              <a:rPr lang="ru-RU" sz="1200" b="1" dirty="0" smtClean="0">
                <a:solidFill>
                  <a:srgbClr val="F39A17"/>
                </a:solidFill>
              </a:rPr>
              <a:t>00 000 руб. до </a:t>
            </a:r>
            <a:r>
              <a:rPr lang="en-US" sz="1200" b="1" dirty="0" smtClean="0">
                <a:solidFill>
                  <a:srgbClr val="F39A17"/>
                </a:solidFill>
              </a:rPr>
              <a:t>7 000 </a:t>
            </a:r>
            <a:r>
              <a:rPr lang="ru-RU" sz="1200" b="1" dirty="0" smtClean="0">
                <a:solidFill>
                  <a:srgbClr val="F39A17"/>
                </a:solidFill>
              </a:rPr>
              <a:t>000 руб.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 кредита </a:t>
            </a:r>
            <a:r>
              <a:rPr lang="ru-RU" sz="1200" b="1" dirty="0" smtClean="0">
                <a:solidFill>
                  <a:srgbClr val="F39A17"/>
                </a:solidFill>
              </a:rPr>
              <a:t>до 25 лет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комиссий и штрафов за досрочное погашение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предоставления по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двум документам: </a:t>
            </a:r>
            <a:r>
              <a:rPr lang="ru-RU" sz="1200" b="1" dirty="0">
                <a:solidFill>
                  <a:srgbClr val="F39A17"/>
                </a:solidFill>
                <a:cs typeface="Arial" panose="020B0604020202020204" pitchFamily="34" charset="0"/>
              </a:rPr>
              <a:t>при </a:t>
            </a:r>
            <a:r>
              <a:rPr lang="ru-RU" sz="12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ПВ от </a:t>
            </a:r>
            <a:r>
              <a:rPr lang="ru-RU" sz="1200" b="1" dirty="0">
                <a:solidFill>
                  <a:srgbClr val="F39A17"/>
                </a:solidFill>
                <a:cs typeface="Arial" panose="020B0604020202020204" pitchFamily="34" charset="0"/>
              </a:rPr>
              <a:t>30</a:t>
            </a:r>
            <a:r>
              <a:rPr lang="ru-RU" sz="1200" b="1" dirty="0" smtClean="0">
                <a:solidFill>
                  <a:srgbClr val="F39A17"/>
                </a:solidFill>
                <a:cs typeface="Arial" panose="020B0604020202020204" pitchFamily="34" charset="0"/>
              </a:rPr>
              <a:t>%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1831" y="3041267"/>
            <a:ext cx="224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39A17"/>
                </a:solidFill>
              </a:rPr>
              <a:t>8,99% </a:t>
            </a:r>
            <a:endParaRPr lang="ru-RU" sz="4800" b="1" dirty="0">
              <a:solidFill>
                <a:srgbClr val="F39A17"/>
              </a:solidFill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507358" y="564696"/>
            <a:ext cx="9673381" cy="836640"/>
          </a:xfrm>
          <a:prstGeom prst="rect">
            <a:avLst/>
          </a:prstGeom>
        </p:spPr>
        <p:txBody>
          <a:bodyPr lIns="81272" tIns="40636" rIns="81272" bIns="40636"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9144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3716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1828800" algn="ctr" defTabSz="1019175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ПЛАТИ МЕНЬШЕ!</a:t>
            </a:r>
          </a:p>
        </p:txBody>
      </p:sp>
      <p:sp>
        <p:nvSpPr>
          <p:cNvPr id="21" name="Прямоугольник 6"/>
          <p:cNvSpPr>
            <a:spLocks noChangeArrowheads="1"/>
          </p:cNvSpPr>
          <p:nvPr/>
        </p:nvSpPr>
        <p:spPr bwMode="auto">
          <a:xfrm>
            <a:off x="5162550" y="3915619"/>
            <a:ext cx="3629024" cy="5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defTabSz="1019175"/>
            <a:endParaRPr lang="ru-RU"/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5162550" y="2948790"/>
            <a:ext cx="3629024" cy="5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/>
          <a:p>
            <a:pPr algn="ctr" defTabSz="1019175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7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d_07.2014">
  <a:themeElements>
    <a:clrScheme name="tcb">
      <a:dk1>
        <a:sysClr val="windowText" lastClr="000000"/>
      </a:dk1>
      <a:lt1>
        <a:sysClr val="window" lastClr="FFFFFF"/>
      </a:lt1>
      <a:dk2>
        <a:srgbClr val="255C75"/>
      </a:dk2>
      <a:lt2>
        <a:srgbClr val="DEE3E3"/>
      </a:lt2>
      <a:accent1>
        <a:srgbClr val="0A5790"/>
      </a:accent1>
      <a:accent2>
        <a:srgbClr val="0D6CB5"/>
      </a:accent2>
      <a:accent3>
        <a:srgbClr val="9BCFE5"/>
      </a:accent3>
      <a:accent4>
        <a:srgbClr val="20B5BC"/>
      </a:accent4>
      <a:accent5>
        <a:srgbClr val="F39A17"/>
      </a:accent5>
      <a:accent6>
        <a:srgbClr val="1A949A"/>
      </a:accent6>
      <a:hlink>
        <a:srgbClr val="535E82"/>
      </a:hlink>
      <a:folHlink>
        <a:srgbClr val="7E5D93"/>
      </a:folHlink>
    </a:clrScheme>
    <a:fontScheme name="TransCapitalBank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bird_07.2014</Template>
  <TotalTime>911</TotalTime>
  <Words>2437</Words>
  <Application>Microsoft Office PowerPoint</Application>
  <PresentationFormat>Произвольный</PresentationFormat>
  <Paragraphs>237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bird_07.2014</vt:lpstr>
      <vt:lpstr>Презентация PowerPoint</vt:lpstr>
      <vt:lpstr>ОБЩАЯ ИНФОРМАЦИЯ О БАНКЕ</vt:lpstr>
      <vt:lpstr>ПРЕИМУЩЕСТВА</vt:lpstr>
      <vt:lpstr>Презентация PowerPoint</vt:lpstr>
      <vt:lpstr>«ИПОТЕКА В ПОЛЗУНКАХ»</vt:lpstr>
      <vt:lpstr>Презентация PowerPoint</vt:lpstr>
      <vt:lpstr>Презентация PowerPoint</vt:lpstr>
      <vt:lpstr>ПРИОБРЕТЕНИЕ НЕДВИЖИМОСТИ</vt:lpstr>
      <vt:lpstr>Презентация PowerPoint</vt:lpstr>
      <vt:lpstr>РЕФИНАНСИРОВАНИЕ</vt:lpstr>
      <vt:lpstr>Презентация PowerPoint</vt:lpstr>
      <vt:lpstr>КРЕДИТ «УДОБНЫЙ»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Никонова Галина Вячеславовна</cp:lastModifiedBy>
  <cp:revision>134</cp:revision>
  <cp:lastPrinted>2012-01-22T22:17:06Z</cp:lastPrinted>
  <dcterms:created xsi:type="dcterms:W3CDTF">2017-10-18T14:00:57Z</dcterms:created>
  <dcterms:modified xsi:type="dcterms:W3CDTF">2019-11-07T07:07:10Z</dcterms:modified>
</cp:coreProperties>
</file>